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12.xml" ContentType="application/vnd.openxmlformats-officedocument.presentationml.tags+xml"/>
  <Override PartName="/ppt/notesSlides/notesSlide16.xml" ContentType="application/vnd.openxmlformats-officedocument.presentationml.notesSlide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96" r:id="rId2"/>
    <p:sldId id="297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271" r:id="rId16"/>
    <p:sldId id="311" r:id="rId17"/>
    <p:sldId id="310" r:id="rId18"/>
    <p:sldId id="312" r:id="rId19"/>
    <p:sldId id="313" r:id="rId20"/>
    <p:sldId id="295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5"/>
    <a:srgbClr val="006600"/>
    <a:srgbClr val="FFFF99"/>
    <a:srgbClr val="FF0000"/>
    <a:srgbClr val="0000FF"/>
    <a:srgbClr val="CC6600"/>
    <a:srgbClr val="965900"/>
    <a:srgbClr val="DDDDDD"/>
    <a:srgbClr val="00CC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19" autoAdjust="0"/>
  </p:normalViewPr>
  <p:slideViewPr>
    <p:cSldViewPr snapToGrid="0" snapToObjects="1">
      <p:cViewPr varScale="1">
        <p:scale>
          <a:sx n="67" d="100"/>
          <a:sy n="67" d="100"/>
        </p:scale>
        <p:origin x="147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740D1E6-8E9A-4A1C-834C-C44B31ED6BDE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6EF10DB-BB31-4087-AB6F-031C50A596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3179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EF10DB-BB31-4087-AB6F-031C50A5967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185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EF10DB-BB31-4087-AB6F-031C50A5967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4985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EF10DB-BB31-4087-AB6F-031C50A5967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5706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64580A-ABFE-4C04-9206-DE6EA3D5EA7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1696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64580A-ABFE-4C04-9206-DE6EA3D5EA7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991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64580A-ABFE-4C04-9206-DE6EA3D5EA7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3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64580A-ABFE-4C04-9206-DE6EA3D5EA7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293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B55D22-63E2-40A0-AA8B-555482AA2DA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79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EF10DB-BB31-4087-AB6F-031C50A5967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93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EF10DB-BB31-4087-AB6F-031C50A5967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641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EF10DB-BB31-4087-AB6F-031C50A5967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214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EF10DB-BB31-4087-AB6F-031C50A5967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94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C718E6-7C1B-4833-908E-03C2DF357F1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249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EF10DB-BB31-4087-AB6F-031C50A5967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6503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EF10DB-BB31-4087-AB6F-031C50A5967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8477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EF10DB-BB31-4087-AB6F-031C50A5967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155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4E229-DA6C-42ED-9205-11A1AC53C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2D3EE-C1BD-4B3B-91DE-A99848C934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5DAA5-4D1D-4C22-A9AF-8A143E4476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8525F-6021-49C6-B2F5-64F3490A5D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AC5C2-33AC-459A-B24C-CAFC2E5CFD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22822-E22D-496A-A5BB-BE588D2B9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B6B8E-F11B-4EBA-BC56-3948D98B5A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BF128-2966-4585-8FA6-56AD4A2C2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1301750"/>
            <a:ext cx="1863725" cy="55562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" name="Straight Connector 2"/>
          <p:cNvCxnSpPr/>
          <p:nvPr userDrawn="1"/>
        </p:nvCxnSpPr>
        <p:spPr>
          <a:xfrm rot="5400000" flipH="1" flipV="1">
            <a:off x="1008856" y="843757"/>
            <a:ext cx="168751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 userDrawn="1"/>
        </p:nvCxnSpPr>
        <p:spPr>
          <a:xfrm rot="5400000" flipH="1" flipV="1">
            <a:off x="950118" y="843757"/>
            <a:ext cx="168751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Template_KeyClub_White_pencil_graphic.gif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rgbClr val="FFC0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0" y="1178135"/>
            <a:ext cx="9144000" cy="538389"/>
          </a:xfrm>
          <a:prstGeom prst="rect">
            <a:avLst/>
          </a:prstGeom>
        </p:spPr>
      </p:pic>
      <p:pic>
        <p:nvPicPr>
          <p:cNvPr id="6" name="Picture 10" descr="Key Club Logo.bmp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38" y="47625"/>
            <a:ext cx="1071562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1887538" y="446088"/>
            <a:ext cx="6999287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200" b="1" dirty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alibri" pitchFamily="34" charset="0"/>
                <a:cs typeface="Calibri" pitchFamily="34" charset="0"/>
              </a:rPr>
              <a:t>PARLIAMENTARY PROCEDURE</a:t>
            </a: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911A1-D599-4F99-B666-087355C0D0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E3D69-FD00-406F-8570-DD3012B6B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4DB3637-8B56-4BEF-8ED1-5257C4114C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1" r:id="rId7"/>
    <p:sldLayoutId id="2147483667" r:id="rId8"/>
    <p:sldLayoutId id="2147483668" r:id="rId9"/>
    <p:sldLayoutId id="2147483669" r:id="rId10"/>
    <p:sldLayoutId id="2147483670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1"/>
          <p:cNvSpPr txBox="1">
            <a:spLocks noChangeArrowheads="1"/>
          </p:cNvSpPr>
          <p:nvPr/>
        </p:nvSpPr>
        <p:spPr bwMode="auto">
          <a:xfrm>
            <a:off x="5299075" y="1219200"/>
            <a:ext cx="31765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 i="1" dirty="0">
                <a:latin typeface="Calibri" pitchFamily="34" charset="0"/>
                <a:cs typeface="Calibri" pitchFamily="34" charset="0"/>
              </a:rPr>
              <a:t>Texas-Oklahoma District</a:t>
            </a:r>
          </a:p>
        </p:txBody>
      </p:sp>
      <p:pic>
        <p:nvPicPr>
          <p:cNvPr id="3" name="Picture 2" descr="Key Club Logo.bmp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30144" y="3865097"/>
            <a:ext cx="4309683" cy="4352781"/>
          </a:xfrm>
          <a:prstGeom prst="rect">
            <a:avLst/>
          </a:prstGeom>
        </p:spPr>
      </p:pic>
      <p:sp>
        <p:nvSpPr>
          <p:cNvPr id="4" name="TextBox 11"/>
          <p:cNvSpPr txBox="1">
            <a:spLocks noChangeArrowheads="1"/>
          </p:cNvSpPr>
          <p:nvPr/>
        </p:nvSpPr>
        <p:spPr bwMode="auto">
          <a:xfrm>
            <a:off x="266158" y="1688600"/>
            <a:ext cx="55770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i="1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Presented By:   Jeff Moss, Asst. Administrator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4583113" y="1219200"/>
            <a:ext cx="3892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 i="1">
                <a:latin typeface="Calibri" pitchFamily="34" charset="0"/>
                <a:cs typeface="Calibri" pitchFamily="34" charset="0"/>
              </a:rPr>
              <a:t>Where can a Motion Fail?</a:t>
            </a:r>
          </a:p>
        </p:txBody>
      </p:sp>
      <p:sp>
        <p:nvSpPr>
          <p:cNvPr id="6" name="Rectangle 5"/>
          <p:cNvSpPr/>
          <p:nvPr/>
        </p:nvSpPr>
        <p:spPr>
          <a:xfrm>
            <a:off x="2321170" y="2344615"/>
            <a:ext cx="1852246" cy="12426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STEP 1:</a:t>
            </a:r>
          </a:p>
          <a:p>
            <a:pPr algn="ctr">
              <a:defRPr/>
            </a:pPr>
            <a:endParaRPr lang="en-US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Be Recognized</a:t>
            </a:r>
          </a:p>
        </p:txBody>
      </p:sp>
      <p:sp>
        <p:nvSpPr>
          <p:cNvPr id="9" name="Rectangle 8"/>
          <p:cNvSpPr/>
          <p:nvPr/>
        </p:nvSpPr>
        <p:spPr>
          <a:xfrm>
            <a:off x="4583724" y="2344615"/>
            <a:ext cx="1852246" cy="12426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STEP 2:</a:t>
            </a:r>
          </a:p>
          <a:p>
            <a:pPr algn="ctr">
              <a:defRPr/>
            </a:pPr>
            <a:endParaRPr lang="en-US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Make a Motion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34554" y="2344615"/>
            <a:ext cx="1852246" cy="12426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STEP 3:</a:t>
            </a:r>
          </a:p>
          <a:p>
            <a:pPr algn="ctr">
              <a:defRPr/>
            </a:pPr>
            <a:endParaRPr lang="en-US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Get a Second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470032" y="4173415"/>
            <a:ext cx="1852246" cy="12426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STEP 4:</a:t>
            </a:r>
          </a:p>
          <a:p>
            <a:pPr algn="ctr">
              <a:defRPr/>
            </a:pPr>
            <a:endParaRPr lang="en-US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Discussion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732586" y="4173415"/>
            <a:ext cx="1852246" cy="12426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STEP 5:</a:t>
            </a:r>
          </a:p>
          <a:p>
            <a:pPr algn="ctr">
              <a:defRPr/>
            </a:pPr>
            <a:endParaRPr lang="en-US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Vote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217275" y="1761035"/>
            <a:ext cx="1073444" cy="240065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5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X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119447" y="3587261"/>
            <a:ext cx="1073444" cy="240065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5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X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128953" y="1922587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Why Use?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128953" y="2461849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Basic Procedures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128953" y="2989387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0066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Where Can it Fail?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128953" y="3516925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How to Amend</a:t>
            </a:r>
          </a:p>
        </p:txBody>
      </p:sp>
      <p:sp>
        <p:nvSpPr>
          <p:cNvPr id="19" name="Right Arrow 18"/>
          <p:cNvSpPr/>
          <p:nvPr/>
        </p:nvSpPr>
        <p:spPr>
          <a:xfrm>
            <a:off x="128953" y="4044463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Subsidiary Motions</a:t>
            </a:r>
          </a:p>
        </p:txBody>
      </p:sp>
      <p:sp>
        <p:nvSpPr>
          <p:cNvPr id="20" name="Right Arrow 19"/>
          <p:cNvSpPr/>
          <p:nvPr/>
        </p:nvSpPr>
        <p:spPr>
          <a:xfrm>
            <a:off x="128953" y="4572001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Unclassified Motions</a:t>
            </a:r>
          </a:p>
        </p:txBody>
      </p:sp>
      <p:sp>
        <p:nvSpPr>
          <p:cNvPr id="21" name="Right Arrow 20"/>
          <p:cNvSpPr/>
          <p:nvPr/>
        </p:nvSpPr>
        <p:spPr>
          <a:xfrm>
            <a:off x="128953" y="5122986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Incidental Motions</a:t>
            </a:r>
          </a:p>
        </p:txBody>
      </p:sp>
      <p:sp>
        <p:nvSpPr>
          <p:cNvPr id="22" name="Right Arrow 21"/>
          <p:cNvSpPr/>
          <p:nvPr/>
        </p:nvSpPr>
        <p:spPr>
          <a:xfrm>
            <a:off x="128953" y="5650524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Privileged Motions</a:t>
            </a:r>
          </a:p>
        </p:txBody>
      </p:sp>
      <p:sp>
        <p:nvSpPr>
          <p:cNvPr id="24" name="Right Arrow 23"/>
          <p:cNvSpPr/>
          <p:nvPr/>
        </p:nvSpPr>
        <p:spPr>
          <a:xfrm>
            <a:off x="128953" y="6178062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First Decision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4583113" y="1219200"/>
            <a:ext cx="3892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 i="1">
                <a:latin typeface="Calibri" pitchFamily="34" charset="0"/>
                <a:cs typeface="Calibri" pitchFamily="34" charset="0"/>
              </a:rPr>
              <a:t>How Do I Amend a Motion?</a:t>
            </a:r>
          </a:p>
        </p:txBody>
      </p:sp>
      <p:sp>
        <p:nvSpPr>
          <p:cNvPr id="6" name="Rectangle 5"/>
          <p:cNvSpPr/>
          <p:nvPr/>
        </p:nvSpPr>
        <p:spPr>
          <a:xfrm>
            <a:off x="2321170" y="2344615"/>
            <a:ext cx="1852246" cy="12426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STEP 1:</a:t>
            </a:r>
          </a:p>
          <a:p>
            <a:pPr algn="ctr">
              <a:defRPr/>
            </a:pPr>
            <a:endParaRPr lang="en-US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Be Recognized</a:t>
            </a:r>
          </a:p>
        </p:txBody>
      </p:sp>
      <p:sp>
        <p:nvSpPr>
          <p:cNvPr id="9" name="Rectangle 8"/>
          <p:cNvSpPr/>
          <p:nvPr/>
        </p:nvSpPr>
        <p:spPr>
          <a:xfrm>
            <a:off x="4583724" y="2344615"/>
            <a:ext cx="1852246" cy="12426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STEP 2:</a:t>
            </a:r>
          </a:p>
          <a:p>
            <a:pPr algn="ctr">
              <a:defRPr/>
            </a:pPr>
            <a:endParaRPr lang="en-US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Make a Motion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34554" y="2344615"/>
            <a:ext cx="1852246" cy="12426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STEP 3:</a:t>
            </a:r>
          </a:p>
          <a:p>
            <a:pPr algn="ctr">
              <a:defRPr/>
            </a:pPr>
            <a:endParaRPr lang="en-US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Get a Second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470032" y="4173415"/>
            <a:ext cx="1852246" cy="12426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STEP 4:</a:t>
            </a:r>
          </a:p>
          <a:p>
            <a:pPr algn="ctr">
              <a:defRPr/>
            </a:pPr>
            <a:endParaRPr lang="en-US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Discussion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732586" y="4173415"/>
            <a:ext cx="1852246" cy="12426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STEP 5:</a:t>
            </a:r>
          </a:p>
          <a:p>
            <a:pPr algn="ctr">
              <a:defRPr/>
            </a:pPr>
            <a:endParaRPr lang="en-US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Vote</a:t>
            </a:r>
          </a:p>
        </p:txBody>
      </p:sp>
      <p:pic>
        <p:nvPicPr>
          <p:cNvPr id="71682" name="Picture 2" descr="C:\Users\Key Club Jeff\AppData\Local\Microsoft\Windows\Temporary Internet Files\Content.IE5\SDBX09N4\MCj04413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70263" y="1709738"/>
            <a:ext cx="1212850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Users\Key Club Jeff\AppData\Local\Microsoft\Windows\Temporary Internet Files\Content.IE5\SDBX09N4\MCj04413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21338" y="1709738"/>
            <a:ext cx="1212850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Key Club Jeff\AppData\Local\Microsoft\Windows\Temporary Internet Files\Content.IE5\SDBX09N4\MCj04413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69238" y="1709738"/>
            <a:ext cx="1212850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ight Arrow 11"/>
          <p:cNvSpPr/>
          <p:nvPr/>
        </p:nvSpPr>
        <p:spPr>
          <a:xfrm>
            <a:off x="128953" y="1922587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Why Use?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128953" y="2461849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Basic Procedures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128953" y="2989387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Where Can it Fail?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128953" y="3516925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0066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How to Amend</a:t>
            </a:r>
          </a:p>
        </p:txBody>
      </p:sp>
      <p:sp>
        <p:nvSpPr>
          <p:cNvPr id="19" name="Right Arrow 18"/>
          <p:cNvSpPr/>
          <p:nvPr/>
        </p:nvSpPr>
        <p:spPr>
          <a:xfrm>
            <a:off x="128953" y="4044463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Subsidiary Motions</a:t>
            </a:r>
          </a:p>
        </p:txBody>
      </p:sp>
      <p:sp>
        <p:nvSpPr>
          <p:cNvPr id="20" name="Right Arrow 19"/>
          <p:cNvSpPr/>
          <p:nvPr/>
        </p:nvSpPr>
        <p:spPr>
          <a:xfrm>
            <a:off x="128953" y="4572001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Unclassified Motions</a:t>
            </a:r>
          </a:p>
        </p:txBody>
      </p:sp>
      <p:sp>
        <p:nvSpPr>
          <p:cNvPr id="21" name="Right Arrow 20"/>
          <p:cNvSpPr/>
          <p:nvPr/>
        </p:nvSpPr>
        <p:spPr>
          <a:xfrm>
            <a:off x="128953" y="5122986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Incidental Motions</a:t>
            </a:r>
          </a:p>
        </p:txBody>
      </p:sp>
      <p:sp>
        <p:nvSpPr>
          <p:cNvPr id="22" name="Right Arrow 21"/>
          <p:cNvSpPr/>
          <p:nvPr/>
        </p:nvSpPr>
        <p:spPr>
          <a:xfrm>
            <a:off x="128953" y="5650524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Privileged Motions</a:t>
            </a:r>
          </a:p>
        </p:txBody>
      </p:sp>
      <p:sp>
        <p:nvSpPr>
          <p:cNvPr id="24" name="Right Arrow 23"/>
          <p:cNvSpPr/>
          <p:nvPr/>
        </p:nvSpPr>
        <p:spPr>
          <a:xfrm>
            <a:off x="128953" y="6178062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First Decision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Flowchart: Summing Junction 89"/>
          <p:cNvSpPr/>
          <p:nvPr/>
        </p:nvSpPr>
        <p:spPr>
          <a:xfrm>
            <a:off x="7997685" y="2450490"/>
            <a:ext cx="455002" cy="455002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Notched Right Arrow 75"/>
          <p:cNvSpPr/>
          <p:nvPr/>
        </p:nvSpPr>
        <p:spPr>
          <a:xfrm>
            <a:off x="6629739" y="2469540"/>
            <a:ext cx="542925" cy="39931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Notched Right Arrow 83"/>
          <p:cNvSpPr/>
          <p:nvPr/>
        </p:nvSpPr>
        <p:spPr>
          <a:xfrm>
            <a:off x="5256072" y="2469540"/>
            <a:ext cx="542925" cy="39931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Notched Right Arrow 88"/>
          <p:cNvSpPr/>
          <p:nvPr/>
        </p:nvSpPr>
        <p:spPr>
          <a:xfrm>
            <a:off x="3942981" y="2469540"/>
            <a:ext cx="542925" cy="39931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Notched Right Arrow 74"/>
          <p:cNvSpPr/>
          <p:nvPr/>
        </p:nvSpPr>
        <p:spPr>
          <a:xfrm rot="10800000">
            <a:off x="6531584" y="4127257"/>
            <a:ext cx="542925" cy="39931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lowchart: Summing Junction 73"/>
          <p:cNvSpPr/>
          <p:nvPr/>
        </p:nvSpPr>
        <p:spPr>
          <a:xfrm>
            <a:off x="2552700" y="4041774"/>
            <a:ext cx="455002" cy="455002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lowchart: Summing Junction 68"/>
          <p:cNvSpPr/>
          <p:nvPr/>
        </p:nvSpPr>
        <p:spPr>
          <a:xfrm>
            <a:off x="7997685" y="5772883"/>
            <a:ext cx="455002" cy="455002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Notched Right Arrow 69"/>
          <p:cNvSpPr/>
          <p:nvPr/>
        </p:nvSpPr>
        <p:spPr>
          <a:xfrm rot="10800000">
            <a:off x="5169126" y="4127256"/>
            <a:ext cx="542925" cy="39931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Notched Right Arrow 70"/>
          <p:cNvSpPr/>
          <p:nvPr/>
        </p:nvSpPr>
        <p:spPr>
          <a:xfrm>
            <a:off x="2552700" y="5772883"/>
            <a:ext cx="542925" cy="39931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Notched Right Arrow 71"/>
          <p:cNvSpPr/>
          <p:nvPr/>
        </p:nvSpPr>
        <p:spPr>
          <a:xfrm>
            <a:off x="3860913" y="5772883"/>
            <a:ext cx="542925" cy="39931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Notched Right Arrow 72"/>
          <p:cNvSpPr/>
          <p:nvPr/>
        </p:nvSpPr>
        <p:spPr>
          <a:xfrm>
            <a:off x="5169126" y="5772883"/>
            <a:ext cx="542925" cy="39931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rapezoid 61"/>
          <p:cNvSpPr/>
          <p:nvPr/>
        </p:nvSpPr>
        <p:spPr>
          <a:xfrm>
            <a:off x="2098437" y="4642338"/>
            <a:ext cx="1359870" cy="351692"/>
          </a:xfrm>
          <a:prstGeom prst="trapezoid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Vote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250781" y="3971192"/>
            <a:ext cx="1073444" cy="16312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X</a:t>
            </a:r>
          </a:p>
        </p:txBody>
      </p:sp>
      <p:pic>
        <p:nvPicPr>
          <p:cNvPr id="60" name="Picture 2" descr="C:\Users\Key Club Jeff\AppData\Local\Microsoft\Windows\Temporary Internet Files\Content.IE5\SDBX09N4\MCj04413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7413" y="4077433"/>
            <a:ext cx="1212850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" name="Trapezoid 64"/>
          <p:cNvSpPr/>
          <p:nvPr/>
        </p:nvSpPr>
        <p:spPr>
          <a:xfrm>
            <a:off x="6178047" y="4642338"/>
            <a:ext cx="1359870" cy="351692"/>
          </a:xfrm>
          <a:prstGeom prst="trapezoid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Make Motion</a:t>
            </a:r>
          </a:p>
        </p:txBody>
      </p:sp>
      <p:sp>
        <p:nvSpPr>
          <p:cNvPr id="67" name="Trapezoid 66"/>
          <p:cNvSpPr/>
          <p:nvPr/>
        </p:nvSpPr>
        <p:spPr>
          <a:xfrm>
            <a:off x="6178047" y="4642338"/>
            <a:ext cx="1359870" cy="351692"/>
          </a:xfrm>
          <a:prstGeom prst="trapezoid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Amendment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257924" y="3432662"/>
            <a:ext cx="1207478" cy="116058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855801" y="3432662"/>
            <a:ext cx="597877" cy="116058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6257924" y="3432662"/>
            <a:ext cx="674076" cy="1160585"/>
            <a:chOff x="6248399" y="5099537"/>
            <a:chExt cx="674076" cy="1160585"/>
          </a:xfrm>
        </p:grpSpPr>
        <p:sp>
          <p:nvSpPr>
            <p:cNvPr id="42" name="Rectangle 41"/>
            <p:cNvSpPr/>
            <p:nvPr/>
          </p:nvSpPr>
          <p:spPr>
            <a:xfrm>
              <a:off x="6248399" y="5099537"/>
              <a:ext cx="597877" cy="116058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6793522" y="5533292"/>
              <a:ext cx="128953" cy="211016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Rectangle 60"/>
          <p:cNvSpPr/>
          <p:nvPr/>
        </p:nvSpPr>
        <p:spPr>
          <a:xfrm>
            <a:off x="6248399" y="5099537"/>
            <a:ext cx="1207478" cy="116058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846276" y="5099537"/>
            <a:ext cx="597877" cy="116058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8" name="Group 77"/>
          <p:cNvGrpSpPr/>
          <p:nvPr/>
        </p:nvGrpSpPr>
        <p:grpSpPr>
          <a:xfrm>
            <a:off x="6248399" y="5099537"/>
            <a:ext cx="674076" cy="1160585"/>
            <a:chOff x="6248399" y="5099537"/>
            <a:chExt cx="674076" cy="1160585"/>
          </a:xfrm>
        </p:grpSpPr>
        <p:sp>
          <p:nvSpPr>
            <p:cNvPr id="77" name="Rectangle 76"/>
            <p:cNvSpPr/>
            <p:nvPr/>
          </p:nvSpPr>
          <p:spPr>
            <a:xfrm>
              <a:off x="6248399" y="5099537"/>
              <a:ext cx="597877" cy="116058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793522" y="5533292"/>
              <a:ext cx="128953" cy="211016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248399" y="5099538"/>
            <a:ext cx="1195754" cy="1160585"/>
            <a:chOff x="5726721" y="1681163"/>
            <a:chExt cx="1195754" cy="1160585"/>
          </a:xfrm>
        </p:grpSpPr>
        <p:sp>
          <p:nvSpPr>
            <p:cNvPr id="33" name="Rectangle 32"/>
            <p:cNvSpPr/>
            <p:nvPr/>
          </p:nvSpPr>
          <p:spPr>
            <a:xfrm>
              <a:off x="6324598" y="1681163"/>
              <a:ext cx="597877" cy="116058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5726721" y="1681163"/>
              <a:ext cx="674076" cy="1160585"/>
              <a:chOff x="6248399" y="5099537"/>
              <a:chExt cx="674076" cy="1160585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6248399" y="5099537"/>
                <a:ext cx="597877" cy="116058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6793522" y="5533292"/>
                <a:ext cx="128953" cy="211016"/>
              </a:xfrm>
              <a:prstGeom prst="rect">
                <a:avLst/>
              </a:prstGeom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0" name="5-Point Star 29"/>
          <p:cNvSpPr/>
          <p:nvPr/>
        </p:nvSpPr>
        <p:spPr>
          <a:xfrm>
            <a:off x="7810500" y="4994030"/>
            <a:ext cx="857250" cy="857250"/>
          </a:xfrm>
          <a:prstGeom prst="star5">
            <a:avLst/>
          </a:prstGeom>
          <a:solidFill>
            <a:srgbClr val="FF00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4583113" y="1219200"/>
            <a:ext cx="3892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 i="1">
                <a:latin typeface="Calibri" pitchFamily="34" charset="0"/>
                <a:cs typeface="Calibri" pitchFamily="34" charset="0"/>
              </a:rPr>
              <a:t>How Do I Amend a Motion?</a:t>
            </a:r>
          </a:p>
        </p:txBody>
      </p:sp>
      <p:sp>
        <p:nvSpPr>
          <p:cNvPr id="39" name="Trapezoid 38"/>
          <p:cNvSpPr/>
          <p:nvPr/>
        </p:nvSpPr>
        <p:spPr>
          <a:xfrm>
            <a:off x="2098437" y="6307016"/>
            <a:ext cx="1359870" cy="351692"/>
          </a:xfrm>
          <a:prstGeom prst="trapezoid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Recognized</a:t>
            </a:r>
          </a:p>
        </p:txBody>
      </p:sp>
      <p:sp>
        <p:nvSpPr>
          <p:cNvPr id="48" name="Trapezoid 47"/>
          <p:cNvSpPr/>
          <p:nvPr/>
        </p:nvSpPr>
        <p:spPr>
          <a:xfrm>
            <a:off x="3458307" y="6307016"/>
            <a:ext cx="1359870" cy="351692"/>
          </a:xfrm>
          <a:prstGeom prst="trapezoid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Make Motion</a:t>
            </a:r>
          </a:p>
        </p:txBody>
      </p:sp>
      <p:sp>
        <p:nvSpPr>
          <p:cNvPr id="49" name="Trapezoid 48"/>
          <p:cNvSpPr/>
          <p:nvPr/>
        </p:nvSpPr>
        <p:spPr>
          <a:xfrm>
            <a:off x="4818177" y="6307016"/>
            <a:ext cx="1359870" cy="351692"/>
          </a:xfrm>
          <a:prstGeom prst="trapezoid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Get a Second</a:t>
            </a:r>
          </a:p>
        </p:txBody>
      </p:sp>
      <p:sp>
        <p:nvSpPr>
          <p:cNvPr id="50" name="Trapezoid 49"/>
          <p:cNvSpPr/>
          <p:nvPr/>
        </p:nvSpPr>
        <p:spPr>
          <a:xfrm>
            <a:off x="6178047" y="6307016"/>
            <a:ext cx="1359870" cy="351692"/>
          </a:xfrm>
          <a:prstGeom prst="trapezoid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Discussion</a:t>
            </a:r>
          </a:p>
        </p:txBody>
      </p:sp>
      <p:sp>
        <p:nvSpPr>
          <p:cNvPr id="51" name="Trapezoid 50"/>
          <p:cNvSpPr/>
          <p:nvPr/>
        </p:nvSpPr>
        <p:spPr>
          <a:xfrm>
            <a:off x="7537917" y="6307016"/>
            <a:ext cx="1359870" cy="351692"/>
          </a:xfrm>
          <a:prstGeom prst="trapezoid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Vote</a:t>
            </a:r>
          </a:p>
        </p:txBody>
      </p:sp>
      <p:sp>
        <p:nvSpPr>
          <p:cNvPr id="63" name="Trapezoid 62"/>
          <p:cNvSpPr/>
          <p:nvPr/>
        </p:nvSpPr>
        <p:spPr>
          <a:xfrm>
            <a:off x="3458307" y="4642338"/>
            <a:ext cx="1359870" cy="351692"/>
          </a:xfrm>
          <a:prstGeom prst="trapezoid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Discussion</a:t>
            </a:r>
          </a:p>
        </p:txBody>
      </p:sp>
      <p:sp>
        <p:nvSpPr>
          <p:cNvPr id="64" name="Trapezoid 63"/>
          <p:cNvSpPr/>
          <p:nvPr/>
        </p:nvSpPr>
        <p:spPr>
          <a:xfrm>
            <a:off x="4818177" y="4642338"/>
            <a:ext cx="1359870" cy="351692"/>
          </a:xfrm>
          <a:prstGeom prst="trapezoid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Get a Second</a:t>
            </a:r>
          </a:p>
        </p:txBody>
      </p:sp>
      <p:sp>
        <p:nvSpPr>
          <p:cNvPr id="79" name="Rectangle 78"/>
          <p:cNvSpPr/>
          <p:nvPr/>
        </p:nvSpPr>
        <p:spPr>
          <a:xfrm>
            <a:off x="3540368" y="3428999"/>
            <a:ext cx="1207478" cy="116058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4138245" y="3428999"/>
            <a:ext cx="597877" cy="116058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1" name="Group 80"/>
          <p:cNvGrpSpPr/>
          <p:nvPr/>
        </p:nvGrpSpPr>
        <p:grpSpPr>
          <a:xfrm>
            <a:off x="3540368" y="3428999"/>
            <a:ext cx="674076" cy="1160585"/>
            <a:chOff x="6248399" y="5099537"/>
            <a:chExt cx="674076" cy="1160585"/>
          </a:xfrm>
        </p:grpSpPr>
        <p:sp>
          <p:nvSpPr>
            <p:cNvPr id="82" name="Rectangle 81"/>
            <p:cNvSpPr/>
            <p:nvPr/>
          </p:nvSpPr>
          <p:spPr>
            <a:xfrm>
              <a:off x="6248399" y="5099537"/>
              <a:ext cx="597877" cy="116058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793522" y="5533292"/>
              <a:ext cx="128953" cy="211016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5" name="Trapezoid 84"/>
          <p:cNvSpPr/>
          <p:nvPr/>
        </p:nvSpPr>
        <p:spPr>
          <a:xfrm>
            <a:off x="3458307" y="2977661"/>
            <a:ext cx="1359870" cy="351692"/>
          </a:xfrm>
          <a:prstGeom prst="trapezoid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Make Motion</a:t>
            </a:r>
          </a:p>
        </p:txBody>
      </p:sp>
      <p:sp>
        <p:nvSpPr>
          <p:cNvPr id="86" name="Trapezoid 85"/>
          <p:cNvSpPr/>
          <p:nvPr/>
        </p:nvSpPr>
        <p:spPr>
          <a:xfrm>
            <a:off x="4818177" y="2977661"/>
            <a:ext cx="1359870" cy="351692"/>
          </a:xfrm>
          <a:prstGeom prst="trapezoid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Get a Second</a:t>
            </a:r>
          </a:p>
        </p:txBody>
      </p:sp>
      <p:sp>
        <p:nvSpPr>
          <p:cNvPr id="87" name="Trapezoid 86"/>
          <p:cNvSpPr/>
          <p:nvPr/>
        </p:nvSpPr>
        <p:spPr>
          <a:xfrm>
            <a:off x="6178047" y="2977661"/>
            <a:ext cx="1359870" cy="351692"/>
          </a:xfrm>
          <a:prstGeom prst="trapezoid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Discussion</a:t>
            </a:r>
          </a:p>
        </p:txBody>
      </p:sp>
      <p:sp>
        <p:nvSpPr>
          <p:cNvPr id="88" name="Trapezoid 87"/>
          <p:cNvSpPr/>
          <p:nvPr/>
        </p:nvSpPr>
        <p:spPr>
          <a:xfrm>
            <a:off x="7537917" y="2977661"/>
            <a:ext cx="1359870" cy="351692"/>
          </a:xfrm>
          <a:prstGeom prst="trapezoid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Vote</a:t>
            </a:r>
          </a:p>
        </p:txBody>
      </p:sp>
      <p:pic>
        <p:nvPicPr>
          <p:cNvPr id="1026" name="Picture 2" descr="C:\Users\jmoss\AppData\Local\Microsoft\Windows\Temporary Internet Files\Content.IE5\IUD8AG0Y\MCj0141353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39642" y="5286375"/>
            <a:ext cx="477978" cy="973748"/>
          </a:xfrm>
          <a:prstGeom prst="rect">
            <a:avLst/>
          </a:prstGeom>
          <a:noFill/>
        </p:spPr>
      </p:pic>
      <p:pic>
        <p:nvPicPr>
          <p:cNvPr id="29" name="Picture 2" descr="C:\Users\jmoss\AppData\Local\Microsoft\Windows\Temporary Internet Files\Content.IE5\IUD8AG0Y\MCj0141353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6072" y="5257434"/>
            <a:ext cx="477978" cy="973748"/>
          </a:xfrm>
          <a:prstGeom prst="rect">
            <a:avLst/>
          </a:prstGeom>
          <a:noFill/>
        </p:spPr>
      </p:pic>
      <p:pic>
        <p:nvPicPr>
          <p:cNvPr id="53" name="Picture 2" descr="C:\Users\jmoss\AppData\Local\Microsoft\Windows\Temporary Internet Files\Content.IE5\IUD8AG0Y\MCj0141353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5867" y="3581400"/>
            <a:ext cx="477978" cy="973748"/>
          </a:xfrm>
          <a:prstGeom prst="rect">
            <a:avLst/>
          </a:prstGeom>
          <a:noFill/>
        </p:spPr>
      </p:pic>
      <p:sp>
        <p:nvSpPr>
          <p:cNvPr id="54" name="Rectangle 53"/>
          <p:cNvSpPr/>
          <p:nvPr/>
        </p:nvSpPr>
        <p:spPr>
          <a:xfrm>
            <a:off x="4975665" y="3971192"/>
            <a:ext cx="1073444" cy="16312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X</a:t>
            </a:r>
          </a:p>
        </p:txBody>
      </p:sp>
      <p:pic>
        <p:nvPicPr>
          <p:cNvPr id="56" name="Picture 2" descr="C:\Users\jmoss\AppData\Local\Microsoft\Windows\Temporary Internet Files\Content.IE5\IUD8AG0Y\MCj0141353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6072" y="3615836"/>
            <a:ext cx="477978" cy="973748"/>
          </a:xfrm>
          <a:prstGeom prst="rect">
            <a:avLst/>
          </a:prstGeom>
          <a:noFill/>
        </p:spPr>
      </p:pic>
      <p:sp>
        <p:nvSpPr>
          <p:cNvPr id="58" name="Rectangle 57"/>
          <p:cNvSpPr/>
          <p:nvPr/>
        </p:nvSpPr>
        <p:spPr>
          <a:xfrm>
            <a:off x="4975665" y="5533292"/>
            <a:ext cx="1073444" cy="16312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X</a:t>
            </a:r>
          </a:p>
        </p:txBody>
      </p:sp>
      <p:pic>
        <p:nvPicPr>
          <p:cNvPr id="66" name="Picture 2" descr="C:\Users\jmoss\AppData\Local\Microsoft\Windows\Temporary Internet Files\Content.IE5\IUD8AG0Y\MCj0141353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39642" y="3581400"/>
            <a:ext cx="477978" cy="973748"/>
          </a:xfrm>
          <a:prstGeom prst="rect">
            <a:avLst/>
          </a:prstGeom>
          <a:noFill/>
        </p:spPr>
      </p:pic>
      <p:sp>
        <p:nvSpPr>
          <p:cNvPr id="68" name="Right Arrow 67"/>
          <p:cNvSpPr/>
          <p:nvPr/>
        </p:nvSpPr>
        <p:spPr>
          <a:xfrm>
            <a:off x="128953" y="1922587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Why Use?</a:t>
            </a:r>
          </a:p>
        </p:txBody>
      </p:sp>
      <p:sp>
        <p:nvSpPr>
          <p:cNvPr id="91" name="Right Arrow 90"/>
          <p:cNvSpPr/>
          <p:nvPr/>
        </p:nvSpPr>
        <p:spPr>
          <a:xfrm>
            <a:off x="128953" y="2461849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Basic Procedures</a:t>
            </a:r>
          </a:p>
        </p:txBody>
      </p:sp>
      <p:sp>
        <p:nvSpPr>
          <p:cNvPr id="92" name="Right Arrow 91"/>
          <p:cNvSpPr/>
          <p:nvPr/>
        </p:nvSpPr>
        <p:spPr>
          <a:xfrm>
            <a:off x="128953" y="2989387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Where Can it Fail?</a:t>
            </a:r>
          </a:p>
        </p:txBody>
      </p:sp>
      <p:sp>
        <p:nvSpPr>
          <p:cNvPr id="93" name="Right Arrow 92"/>
          <p:cNvSpPr/>
          <p:nvPr/>
        </p:nvSpPr>
        <p:spPr>
          <a:xfrm>
            <a:off x="128953" y="3516925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0066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How to Amend</a:t>
            </a:r>
          </a:p>
        </p:txBody>
      </p:sp>
      <p:sp>
        <p:nvSpPr>
          <p:cNvPr id="94" name="Right Arrow 93"/>
          <p:cNvSpPr/>
          <p:nvPr/>
        </p:nvSpPr>
        <p:spPr>
          <a:xfrm>
            <a:off x="128953" y="4044463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Subsidiary Motions</a:t>
            </a:r>
          </a:p>
        </p:txBody>
      </p:sp>
      <p:sp>
        <p:nvSpPr>
          <p:cNvPr id="95" name="Right Arrow 94"/>
          <p:cNvSpPr/>
          <p:nvPr/>
        </p:nvSpPr>
        <p:spPr>
          <a:xfrm>
            <a:off x="128953" y="4572001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Unclassified Motions</a:t>
            </a:r>
          </a:p>
        </p:txBody>
      </p:sp>
      <p:sp>
        <p:nvSpPr>
          <p:cNvPr id="96" name="Right Arrow 95"/>
          <p:cNvSpPr/>
          <p:nvPr/>
        </p:nvSpPr>
        <p:spPr>
          <a:xfrm>
            <a:off x="128953" y="5122986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Incidental Motions</a:t>
            </a:r>
          </a:p>
        </p:txBody>
      </p:sp>
      <p:sp>
        <p:nvSpPr>
          <p:cNvPr id="97" name="Right Arrow 96"/>
          <p:cNvSpPr/>
          <p:nvPr/>
        </p:nvSpPr>
        <p:spPr>
          <a:xfrm>
            <a:off x="128953" y="5650524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Privileged Motions</a:t>
            </a:r>
          </a:p>
        </p:txBody>
      </p:sp>
      <p:sp>
        <p:nvSpPr>
          <p:cNvPr id="99" name="Right Arrow 98"/>
          <p:cNvSpPr/>
          <p:nvPr/>
        </p:nvSpPr>
        <p:spPr>
          <a:xfrm>
            <a:off x="128953" y="6178062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First Decision</a:t>
            </a:r>
          </a:p>
        </p:txBody>
      </p:sp>
      <p:sp>
        <p:nvSpPr>
          <p:cNvPr id="2" name="Rounded Rectangular Callout 1"/>
          <p:cNvSpPr/>
          <p:nvPr/>
        </p:nvSpPr>
        <p:spPr>
          <a:xfrm>
            <a:off x="3848325" y="2209988"/>
            <a:ext cx="2990850" cy="2520461"/>
          </a:xfrm>
          <a:prstGeom prst="wedgeRoundRectCallout">
            <a:avLst>
              <a:gd name="adj1" fmla="val -32200"/>
              <a:gd name="adj2" fmla="val 66686"/>
              <a:gd name="adj3" fmla="val 16667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latin typeface="Calibri" panose="020F0502020204030204" pitchFamily="34" charset="0"/>
              </a:rPr>
              <a:t>I move that the board allocate $1,000 of the official board budget to the Party Planning Committee.</a:t>
            </a:r>
          </a:p>
        </p:txBody>
      </p:sp>
      <p:sp>
        <p:nvSpPr>
          <p:cNvPr id="100" name="Rounded Rectangular Callout 99"/>
          <p:cNvSpPr/>
          <p:nvPr/>
        </p:nvSpPr>
        <p:spPr>
          <a:xfrm>
            <a:off x="3842708" y="509343"/>
            <a:ext cx="2990850" cy="2520461"/>
          </a:xfrm>
          <a:prstGeom prst="wedgeRoundRectCallout">
            <a:avLst>
              <a:gd name="adj1" fmla="val 37962"/>
              <a:gd name="adj2" fmla="val 68081"/>
              <a:gd name="adj3" fmla="val 16667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latin typeface="Calibri" panose="020F0502020204030204" pitchFamily="34" charset="0"/>
              </a:rPr>
              <a:t>I move to amend the motion by adding “for purposes of a year-end blowout!”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33333E-6 L 0.04028 -0.02894 C 0.04896 -0.03542 0.06146 -0.03889 0.07465 -0.03889 C 0.08993 -0.03889 0.10191 -0.03542 0.11059 -0.02894 L 0.15139 3.33333E-6 " pathEditMode="relative" rAng="0" ptsTypes="FffFF">
                                      <p:cBhvr>
                                        <p:cTn id="1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" y="-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139 3.33333E-6 L 0.18976 -0.02894 C 0.19792 -0.03542 0.21007 -0.03889 0.22257 -0.03889 C 0.23681 -0.03889 0.24844 -0.03542 0.25642 -0.02894 L 0.29514 3.33333E-6 " pathEditMode="relative" rAng="0" ptsTypes="FffFF">
                                      <p:cBhvr>
                                        <p:cTn id="2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" y="-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" presetClass="exit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33333E-6 L 0.04028 -0.02894 C 0.04896 -0.03542 0.06146 -0.03889 0.07465 -0.03889 C 0.08993 -0.03889 0.10191 -0.03542 0.11059 -0.02894 L 0.15139 3.33333E-6 " pathEditMode="relative" rAng="0" ptsTypes="FffFF">
                                      <p:cBhvr>
                                        <p:cTn id="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" y="-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139 3.33333E-6 L 0.18976 -0.02894 C 0.19792 -0.03542 0.21007 -0.03889 0.22257 -0.03889 C 0.23681 -0.03889 0.24844 -0.03542 0.25642 -0.02894 L 0.29514 3.33333E-6 " pathEditMode="relative" rAng="0" ptsTypes="FffFF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" y="-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8" dur="1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4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514 0 L 0.25607 -0.02894 C 0.24774 -0.03542 0.23559 -0.03889 0.22274 -0.03889 C 0.20833 -0.03889 0.1967 -0.03542 0.18837 -0.02894 L 0.14948 0 " pathEditMode="relative" rAng="0" ptsTypes="FffFF">
                                      <p:cBhvr>
                                        <p:cTn id="7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" y="-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7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17" presetClass="entr" presetSubtype="8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17" presetClass="entr" presetSubtype="2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6" presetClass="exit" presetSubtype="21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300"/>
                            </p:stCondLst>
                            <p:childTnLst>
                              <p:par>
                                <p:cTn id="10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800"/>
                            </p:stCondLst>
                            <p:childTnLst>
                              <p:par>
                                <p:cTn id="11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7.40741E-7 L -1.11111E-6 -0.24306 " pathEditMode="fixed" rAng="0" ptsTypes="AA">
                                      <p:cBhvr>
                                        <p:cTn id="11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2"/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4800"/>
                            </p:stCondLst>
                            <p:childTnLst>
                              <p:par>
                                <p:cTn id="12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300"/>
                            </p:stCondLst>
                            <p:childTnLst>
                              <p:par>
                                <p:cTn id="137" presetID="17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7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6300"/>
                            </p:stCondLst>
                            <p:childTnLst>
                              <p:par>
                                <p:cTn id="153" presetID="17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17" presetClass="entr" presetSubtype="2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00"/>
                            </p:stCondLst>
                            <p:childTnLst>
                              <p:par>
                                <p:cTn id="176" presetID="4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7037E-6 L -0.04027 -0.0287 C -0.04878 -0.03518 -0.06128 -0.03865 -0.07448 -0.03865 C -0.08941 -0.03865 -0.10139 -0.03518 -0.10989 -0.0287 L -0.15 -3.7037E-6 " pathEditMode="relative" rAng="0" ptsTypes="FffFF">
                                      <p:cBhvr>
                                        <p:cTn id="17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-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500"/>
                            </p:stCondLst>
                            <p:childTnLst>
                              <p:par>
                                <p:cTn id="179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500"/>
                            </p:stCondLst>
                            <p:childTnLst>
                              <p:par>
                                <p:cTn id="20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2000"/>
                            </p:stCondLst>
                            <p:childTnLst>
                              <p:par>
                                <p:cTn id="206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20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500"/>
                            </p:stCondLst>
                            <p:childTnLst>
                              <p:par>
                                <p:cTn id="209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 4.44444E-6 L 0.00157 0.23495 " pathEditMode="relative" rAng="0" ptsTypes="AA">
                                      <p:cBhvr>
                                        <p:cTn id="21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" y="117"/>
                                    </p:animMotion>
                                  </p:childTnLst>
                                </p:cTn>
                              </p:par>
                              <p:par>
                                <p:cTn id="211" presetID="8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-2700000">
                                      <p:cBhvr>
                                        <p:cTn id="21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500"/>
                            </p:stCondLst>
                            <p:childTnLst>
                              <p:par>
                                <p:cTn id="2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509 L -0.04045 -0.0338 C -0.04896 -0.04028 -0.06146 -0.04375 -0.07465 -0.04375 C -0.08958 -0.04375 -0.10156 -0.04028 -0.11007 -0.0338 L -0.15017 -0.00509 " pathEditMode="relative" rAng="0" ptsTypes="FffFF">
                                      <p:cBhvr>
                                        <p:cTn id="22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-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017 -0.00509 L -0.19045 -0.03032 C -0.19896 -0.03588 -0.21146 -0.03865 -0.22465 -0.03865 C -0.23958 -0.03865 -0.25156 -0.03588 -0.26007 -0.03032 L -0.30017 -0.00509 " pathEditMode="relative" rAng="0" ptsTypes="FffFF">
                                      <p:cBhvr>
                                        <p:cTn id="22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-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1500"/>
                            </p:stCondLst>
                            <p:childTnLst>
                              <p:par>
                                <p:cTn id="23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2000"/>
                            </p:stCondLst>
                            <p:childTnLst>
                              <p:par>
                                <p:cTn id="242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24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2500"/>
                            </p:stCondLst>
                            <p:childTnLst>
                              <p:par>
                                <p:cTn id="245" presetID="5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018 -0.00509 C -0.29184 -0.01366 -0.26233 -0.02222 -0.25209 -0.02222 C -0.18663 -0.02222 -0.11945 0.11273 -0.11945 0.24768 C -0.11945 0.17963 -0.08577 0.11273 -0.05399 0.11273 C -0.02049 0.11273 0.01128 0.18055 0.01128 0.24768 C 0.01128 0.21412 0.02812 0.17963 0.04496 0.17963 C 0.0618 0.17963 0.07864 0.21319 0.07864 0.24768 C 0.07864 0.23032 0.08698 0.21412 0.09531 0.21412 C 0.10382 0.21412 0.11215 0.23125 0.11215 0.24768 C 0.11215 0.23889 0.11649 0.23032 0.12048 0.23032 C 0.12274 0.23032 0.12899 0.23889 0.12899 0.24768 C 0.12899 0.24329 0.13125 0.23889 0.13333 0.23889 C 0.13333 0.24004 0.13767 0.24329 0.13767 0.24768 C 0.13767 0.24537 0.13767 0.24329 0.13993 0.24329 C 0.13993 0.24444 0.14219 0.2456 0.14219 0.24768 C 0.14219 0.24653 0.14219 0.24537 0.14219 0.24444 C 0.14427 0.24444 0.14427 0.2456 0.14427 0.24653 C 0.14653 0.24653 0.14653 0.2456 0.14653 0.24444 C 0.14878 0.24444 0.14878 0.2456 0.14878 0.24653 " pathEditMode="relative" rAng="0" ptsTypes="fffffffffffffffffff">
                                      <p:cBhvr>
                                        <p:cTn id="24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" y="118"/>
                                    </p:animMotion>
                                  </p:childTnLst>
                                </p:cTn>
                              </p:par>
                              <p:par>
                                <p:cTn id="247" presetID="8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-2700000">
                                      <p:cBhvr>
                                        <p:cTn id="24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500"/>
                            </p:stCondLst>
                            <p:childTnLst>
                              <p:par>
                                <p:cTn id="2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500"/>
                            </p:stCondLst>
                            <p:childTnLst>
                              <p:par>
                                <p:cTn id="271" presetID="8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27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1000"/>
                            </p:stCondLst>
                            <p:childTnLst>
                              <p:par>
                                <p:cTn id="274" presetID="5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4.44444E-6 C 0.00521 -0.00857 0.03472 -0.01713 0.04496 -0.01713 C 0.11042 -0.01713 0.1776 0.11782 0.1776 0.25277 C 0.1776 0.18472 0.21128 0.11782 0.24306 0.11782 C 0.27656 0.11782 0.30833 0.18564 0.30833 0.25277 C 0.30833 0.21921 0.32517 0.18472 0.34201 0.18472 C 0.35885 0.18472 0.37569 0.21828 0.37569 0.25277 C 0.37569 0.23541 0.38403 0.21921 0.39236 0.21921 C 0.40087 0.21921 0.4092 0.23634 0.4092 0.25277 C 0.4092 0.24398 0.41354 0.23541 0.41753 0.23541 C 0.41979 0.23541 0.42604 0.24398 0.42604 0.25277 C 0.42604 0.24838 0.4283 0.24398 0.43038 0.24398 C 0.43038 0.24513 0.43472 0.24838 0.43472 0.25277 C 0.43472 0.25046 0.43472 0.24838 0.43698 0.24838 C 0.43698 0.24953 0.43924 0.25069 0.43924 0.25277 C 0.43924 0.25162 0.43924 0.25046 0.43924 0.24953 C 0.44132 0.24953 0.44132 0.25069 0.44132 0.25162 C 0.44358 0.25162 0.44358 0.25069 0.44358 0.24953 C 0.44583 0.24953 0.44583 0.25069 0.44583 0.25162 " pathEditMode="relative" rAng="0" ptsTypes="fffffffffffffffffff">
                                      <p:cBhvr>
                                        <p:cTn id="275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" y="118"/>
                                    </p:animMotion>
                                  </p:childTnLst>
                                </p:cTn>
                              </p:par>
                              <p:par>
                                <p:cTn id="276" presetID="8" presetClass="emph" presetSubtype="0" fill="hold" grpId="3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-2700000">
                                      <p:cBhvr>
                                        <p:cTn id="27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2" grpId="1" animBg="1"/>
      <p:bldP spid="62" grpId="2" animBg="1"/>
      <p:bldP spid="62" grpId="3" animBg="1"/>
      <p:bldP spid="59" grpId="0"/>
      <p:bldP spid="67" grpId="0" animBg="1"/>
      <p:bldP spid="38" grpId="0" animBg="1"/>
      <p:bldP spid="38" grpId="1" animBg="1"/>
      <p:bldP spid="40" grpId="0" animBg="1"/>
      <p:bldP spid="40" grpId="1" animBg="1"/>
      <p:bldP spid="40" grpId="2" animBg="1"/>
      <p:bldP spid="40" grpId="3" animBg="1"/>
      <p:bldP spid="57" grpId="0" animBg="1"/>
      <p:bldP spid="57" grpId="1" animBg="1"/>
      <p:bldP spid="57" grpId="2" animBg="1"/>
      <p:bldP spid="57" grpId="3" animBg="1"/>
      <p:bldP spid="30" grpId="0" animBg="1"/>
      <p:bldP spid="30" grpId="2" animBg="1"/>
      <p:bldP spid="49" grpId="0" animBg="1"/>
      <p:bldP spid="49" grpId="1" animBg="1"/>
      <p:bldP spid="64" grpId="0" animBg="1"/>
      <p:bldP spid="64" grpId="1" animBg="1"/>
      <p:bldP spid="54" grpId="0"/>
      <p:bldP spid="2" grpId="0" animBg="1"/>
      <p:bldP spid="2" grpId="1" animBg="1"/>
      <p:bldP spid="100" grpId="0" animBg="1"/>
      <p:bldP spid="100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rapezoid 84"/>
          <p:cNvSpPr/>
          <p:nvPr/>
        </p:nvSpPr>
        <p:spPr>
          <a:xfrm>
            <a:off x="3458307" y="2977661"/>
            <a:ext cx="1359870" cy="351692"/>
          </a:xfrm>
          <a:prstGeom prst="trapezoid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Make Motion</a:t>
            </a:r>
          </a:p>
        </p:txBody>
      </p:sp>
      <p:sp>
        <p:nvSpPr>
          <p:cNvPr id="117" name="Trapezoid 116"/>
          <p:cNvSpPr/>
          <p:nvPr/>
        </p:nvSpPr>
        <p:spPr>
          <a:xfrm>
            <a:off x="3461966" y="2977661"/>
            <a:ext cx="1359870" cy="351692"/>
          </a:xfrm>
          <a:prstGeom prst="trapezoid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Amendment</a:t>
            </a:r>
          </a:p>
        </p:txBody>
      </p:sp>
      <p:sp>
        <p:nvSpPr>
          <p:cNvPr id="116" name="Flowchart: Summing Junction 115"/>
          <p:cNvSpPr/>
          <p:nvPr/>
        </p:nvSpPr>
        <p:spPr>
          <a:xfrm>
            <a:off x="7997685" y="5772883"/>
            <a:ext cx="455002" cy="455002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lowchart: Summing Junction 114"/>
          <p:cNvSpPr/>
          <p:nvPr/>
        </p:nvSpPr>
        <p:spPr>
          <a:xfrm>
            <a:off x="7997685" y="2442430"/>
            <a:ext cx="455002" cy="455002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lowchart: Summing Junction 113"/>
          <p:cNvSpPr/>
          <p:nvPr/>
        </p:nvSpPr>
        <p:spPr>
          <a:xfrm>
            <a:off x="2552700" y="4041774"/>
            <a:ext cx="455002" cy="455002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Notched Right Arrow 112"/>
          <p:cNvSpPr/>
          <p:nvPr/>
        </p:nvSpPr>
        <p:spPr>
          <a:xfrm>
            <a:off x="3937112" y="2469540"/>
            <a:ext cx="542925" cy="39931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Notched Right Arrow 111"/>
          <p:cNvSpPr/>
          <p:nvPr/>
        </p:nvSpPr>
        <p:spPr>
          <a:xfrm rot="10800000">
            <a:off x="6522059" y="4127256"/>
            <a:ext cx="542925" cy="39931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Notched Right Arrow 108"/>
          <p:cNvSpPr/>
          <p:nvPr/>
        </p:nvSpPr>
        <p:spPr>
          <a:xfrm>
            <a:off x="5254851" y="2469540"/>
            <a:ext cx="542925" cy="39931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Notched Right Arrow 109"/>
          <p:cNvSpPr/>
          <p:nvPr/>
        </p:nvSpPr>
        <p:spPr>
          <a:xfrm>
            <a:off x="6629739" y="2469540"/>
            <a:ext cx="542925" cy="39931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Notched Right Arrow 107"/>
          <p:cNvSpPr/>
          <p:nvPr/>
        </p:nvSpPr>
        <p:spPr>
          <a:xfrm rot="10800000">
            <a:off x="5169126" y="4127256"/>
            <a:ext cx="542925" cy="39931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Notched Right Arrow 103"/>
          <p:cNvSpPr/>
          <p:nvPr/>
        </p:nvSpPr>
        <p:spPr>
          <a:xfrm>
            <a:off x="2552700" y="5772883"/>
            <a:ext cx="542925" cy="39931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Notched Right Arrow 104"/>
          <p:cNvSpPr/>
          <p:nvPr/>
        </p:nvSpPr>
        <p:spPr>
          <a:xfrm>
            <a:off x="3860913" y="5772883"/>
            <a:ext cx="542925" cy="39931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Notched Right Arrow 106"/>
          <p:cNvSpPr/>
          <p:nvPr/>
        </p:nvSpPr>
        <p:spPr>
          <a:xfrm>
            <a:off x="5169126" y="5772883"/>
            <a:ext cx="542925" cy="39931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5-Point Star 102"/>
          <p:cNvSpPr/>
          <p:nvPr/>
        </p:nvSpPr>
        <p:spPr>
          <a:xfrm>
            <a:off x="7810500" y="4994030"/>
            <a:ext cx="857250" cy="857250"/>
          </a:xfrm>
          <a:prstGeom prst="star5">
            <a:avLst/>
          </a:prstGeom>
          <a:solidFill>
            <a:srgbClr val="FF00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rapezoid 64"/>
          <p:cNvSpPr/>
          <p:nvPr/>
        </p:nvSpPr>
        <p:spPr>
          <a:xfrm>
            <a:off x="6178047" y="4642338"/>
            <a:ext cx="1359870" cy="351692"/>
          </a:xfrm>
          <a:prstGeom prst="trapezoid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Make Motion</a:t>
            </a:r>
          </a:p>
        </p:txBody>
      </p:sp>
      <p:sp>
        <p:nvSpPr>
          <p:cNvPr id="67" name="Trapezoid 66"/>
          <p:cNvSpPr/>
          <p:nvPr/>
        </p:nvSpPr>
        <p:spPr>
          <a:xfrm>
            <a:off x="6178047" y="4642338"/>
            <a:ext cx="1359870" cy="351692"/>
          </a:xfrm>
          <a:prstGeom prst="trapezoid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Amendment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257924" y="3432662"/>
            <a:ext cx="1207478" cy="116058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855801" y="3432662"/>
            <a:ext cx="597877" cy="116058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40"/>
          <p:cNvGrpSpPr/>
          <p:nvPr/>
        </p:nvGrpSpPr>
        <p:grpSpPr>
          <a:xfrm>
            <a:off x="6257924" y="3432662"/>
            <a:ext cx="674076" cy="1160585"/>
            <a:chOff x="6248399" y="5099537"/>
            <a:chExt cx="674076" cy="1160585"/>
          </a:xfrm>
        </p:grpSpPr>
        <p:sp>
          <p:nvSpPr>
            <p:cNvPr id="42" name="Rectangle 41"/>
            <p:cNvSpPr/>
            <p:nvPr/>
          </p:nvSpPr>
          <p:spPr>
            <a:xfrm>
              <a:off x="6248399" y="5099537"/>
              <a:ext cx="597877" cy="116058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6793522" y="5533292"/>
              <a:ext cx="128953" cy="211016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Rectangle 60"/>
          <p:cNvSpPr/>
          <p:nvPr/>
        </p:nvSpPr>
        <p:spPr>
          <a:xfrm>
            <a:off x="6248399" y="5099537"/>
            <a:ext cx="1207478" cy="116058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846276" y="5099537"/>
            <a:ext cx="597877" cy="116058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77"/>
          <p:cNvGrpSpPr/>
          <p:nvPr/>
        </p:nvGrpSpPr>
        <p:grpSpPr>
          <a:xfrm>
            <a:off x="6248399" y="5099537"/>
            <a:ext cx="674076" cy="1160585"/>
            <a:chOff x="6248399" y="5099537"/>
            <a:chExt cx="674076" cy="1160585"/>
          </a:xfrm>
        </p:grpSpPr>
        <p:sp>
          <p:nvSpPr>
            <p:cNvPr id="77" name="Rectangle 76"/>
            <p:cNvSpPr/>
            <p:nvPr/>
          </p:nvSpPr>
          <p:spPr>
            <a:xfrm>
              <a:off x="6248399" y="5099537"/>
              <a:ext cx="597877" cy="116058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793522" y="5533292"/>
              <a:ext cx="128953" cy="211016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6"/>
          <p:cNvGrpSpPr/>
          <p:nvPr/>
        </p:nvGrpSpPr>
        <p:grpSpPr>
          <a:xfrm>
            <a:off x="6248399" y="5099538"/>
            <a:ext cx="1195754" cy="1160585"/>
            <a:chOff x="5726721" y="1681163"/>
            <a:chExt cx="1195754" cy="1160585"/>
          </a:xfrm>
        </p:grpSpPr>
        <p:sp>
          <p:nvSpPr>
            <p:cNvPr id="33" name="Rectangle 32"/>
            <p:cNvSpPr/>
            <p:nvPr/>
          </p:nvSpPr>
          <p:spPr>
            <a:xfrm>
              <a:off x="6324598" y="1681163"/>
              <a:ext cx="597877" cy="116058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33"/>
            <p:cNvGrpSpPr/>
            <p:nvPr/>
          </p:nvGrpSpPr>
          <p:grpSpPr>
            <a:xfrm>
              <a:off x="5726721" y="1681163"/>
              <a:ext cx="674076" cy="1160585"/>
              <a:chOff x="6248399" y="5099537"/>
              <a:chExt cx="674076" cy="1160585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6248399" y="5099537"/>
                <a:ext cx="597877" cy="116058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6793522" y="5533292"/>
                <a:ext cx="128953" cy="211016"/>
              </a:xfrm>
              <a:prstGeom prst="rect">
                <a:avLst/>
              </a:prstGeom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4583113" y="1219200"/>
            <a:ext cx="3892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 i="1">
                <a:latin typeface="Calibri" pitchFamily="34" charset="0"/>
                <a:cs typeface="Calibri" pitchFamily="34" charset="0"/>
              </a:rPr>
              <a:t>How Do I Amend a Motion?</a:t>
            </a:r>
          </a:p>
        </p:txBody>
      </p:sp>
      <p:sp>
        <p:nvSpPr>
          <p:cNvPr id="39" name="Trapezoid 38"/>
          <p:cNvSpPr/>
          <p:nvPr/>
        </p:nvSpPr>
        <p:spPr>
          <a:xfrm>
            <a:off x="2098437" y="6307016"/>
            <a:ext cx="1359870" cy="351692"/>
          </a:xfrm>
          <a:prstGeom prst="trapezoid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Recognized</a:t>
            </a:r>
          </a:p>
        </p:txBody>
      </p:sp>
      <p:sp>
        <p:nvSpPr>
          <p:cNvPr id="48" name="Trapezoid 47"/>
          <p:cNvSpPr/>
          <p:nvPr/>
        </p:nvSpPr>
        <p:spPr>
          <a:xfrm>
            <a:off x="3458307" y="6307016"/>
            <a:ext cx="1359870" cy="351692"/>
          </a:xfrm>
          <a:prstGeom prst="trapezoid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Make Motion</a:t>
            </a:r>
          </a:p>
        </p:txBody>
      </p:sp>
      <p:sp>
        <p:nvSpPr>
          <p:cNvPr id="49" name="Trapezoid 48"/>
          <p:cNvSpPr/>
          <p:nvPr/>
        </p:nvSpPr>
        <p:spPr>
          <a:xfrm>
            <a:off x="4818177" y="6307016"/>
            <a:ext cx="1359870" cy="351692"/>
          </a:xfrm>
          <a:prstGeom prst="trapezoid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Get a Second</a:t>
            </a:r>
          </a:p>
        </p:txBody>
      </p:sp>
      <p:sp>
        <p:nvSpPr>
          <p:cNvPr id="50" name="Trapezoid 49"/>
          <p:cNvSpPr/>
          <p:nvPr/>
        </p:nvSpPr>
        <p:spPr>
          <a:xfrm>
            <a:off x="6178047" y="6307016"/>
            <a:ext cx="1359870" cy="351692"/>
          </a:xfrm>
          <a:prstGeom prst="trapezoid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Discussion</a:t>
            </a:r>
          </a:p>
        </p:txBody>
      </p:sp>
      <p:sp>
        <p:nvSpPr>
          <p:cNvPr id="51" name="Trapezoid 50"/>
          <p:cNvSpPr/>
          <p:nvPr/>
        </p:nvSpPr>
        <p:spPr>
          <a:xfrm>
            <a:off x="7537917" y="6307016"/>
            <a:ext cx="1359870" cy="351692"/>
          </a:xfrm>
          <a:prstGeom prst="trapezoid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Vote</a:t>
            </a:r>
          </a:p>
        </p:txBody>
      </p:sp>
      <p:sp>
        <p:nvSpPr>
          <p:cNvPr id="62" name="Trapezoid 61"/>
          <p:cNvSpPr/>
          <p:nvPr/>
        </p:nvSpPr>
        <p:spPr>
          <a:xfrm>
            <a:off x="2098437" y="4642338"/>
            <a:ext cx="1359870" cy="351692"/>
          </a:xfrm>
          <a:prstGeom prst="trapezoid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Vote</a:t>
            </a:r>
          </a:p>
        </p:txBody>
      </p:sp>
      <p:sp>
        <p:nvSpPr>
          <p:cNvPr id="63" name="Trapezoid 62"/>
          <p:cNvSpPr/>
          <p:nvPr/>
        </p:nvSpPr>
        <p:spPr>
          <a:xfrm>
            <a:off x="3458307" y="4642338"/>
            <a:ext cx="1359870" cy="351692"/>
          </a:xfrm>
          <a:prstGeom prst="trapezoid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Discussion</a:t>
            </a:r>
          </a:p>
        </p:txBody>
      </p:sp>
      <p:sp>
        <p:nvSpPr>
          <p:cNvPr id="64" name="Trapezoid 63"/>
          <p:cNvSpPr/>
          <p:nvPr/>
        </p:nvSpPr>
        <p:spPr>
          <a:xfrm>
            <a:off x="4818177" y="4642338"/>
            <a:ext cx="1359870" cy="351692"/>
          </a:xfrm>
          <a:prstGeom prst="trapezoid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Get a Second</a:t>
            </a:r>
          </a:p>
        </p:txBody>
      </p:sp>
      <p:sp>
        <p:nvSpPr>
          <p:cNvPr id="86" name="Trapezoid 85"/>
          <p:cNvSpPr/>
          <p:nvPr/>
        </p:nvSpPr>
        <p:spPr>
          <a:xfrm>
            <a:off x="4818177" y="2977661"/>
            <a:ext cx="1359870" cy="351692"/>
          </a:xfrm>
          <a:prstGeom prst="trapezoid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Get a Second</a:t>
            </a:r>
          </a:p>
        </p:txBody>
      </p:sp>
      <p:sp>
        <p:nvSpPr>
          <p:cNvPr id="87" name="Trapezoid 86"/>
          <p:cNvSpPr/>
          <p:nvPr/>
        </p:nvSpPr>
        <p:spPr>
          <a:xfrm>
            <a:off x="6178047" y="2977661"/>
            <a:ext cx="1359870" cy="351692"/>
          </a:xfrm>
          <a:prstGeom prst="trapezoid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Discussion</a:t>
            </a:r>
          </a:p>
        </p:txBody>
      </p:sp>
      <p:sp>
        <p:nvSpPr>
          <p:cNvPr id="88" name="Trapezoid 87"/>
          <p:cNvSpPr/>
          <p:nvPr/>
        </p:nvSpPr>
        <p:spPr>
          <a:xfrm>
            <a:off x="7537917" y="2977661"/>
            <a:ext cx="1359870" cy="351692"/>
          </a:xfrm>
          <a:prstGeom prst="trapezoid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Vote</a:t>
            </a:r>
          </a:p>
        </p:txBody>
      </p:sp>
      <p:pic>
        <p:nvPicPr>
          <p:cNvPr id="29" name="Picture 2" descr="C:\Users\jmoss\AppData\Local\Microsoft\Windows\Temporary Internet Files\Content.IE5\IUD8AG0Y\MCj014135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6812" y="5305059"/>
            <a:ext cx="477978" cy="973748"/>
          </a:xfrm>
          <a:prstGeom prst="rect">
            <a:avLst/>
          </a:prstGeom>
          <a:noFill/>
        </p:spPr>
      </p:pic>
      <p:sp>
        <p:nvSpPr>
          <p:cNvPr id="52" name="Rectangle 51"/>
          <p:cNvSpPr/>
          <p:nvPr/>
        </p:nvSpPr>
        <p:spPr>
          <a:xfrm>
            <a:off x="3544024" y="1765787"/>
            <a:ext cx="1207478" cy="116058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4141901" y="1765787"/>
            <a:ext cx="597877" cy="116058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Group 40"/>
          <p:cNvGrpSpPr/>
          <p:nvPr/>
        </p:nvGrpSpPr>
        <p:grpSpPr>
          <a:xfrm>
            <a:off x="3544024" y="1765787"/>
            <a:ext cx="674076" cy="1160585"/>
            <a:chOff x="6248399" y="5099537"/>
            <a:chExt cx="674076" cy="1160585"/>
          </a:xfrm>
        </p:grpSpPr>
        <p:sp>
          <p:nvSpPr>
            <p:cNvPr id="70" name="Rectangle 69"/>
            <p:cNvSpPr/>
            <p:nvPr/>
          </p:nvSpPr>
          <p:spPr>
            <a:xfrm>
              <a:off x="6248399" y="5099537"/>
              <a:ext cx="597877" cy="116058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6793522" y="5533292"/>
              <a:ext cx="128953" cy="211016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2" name="Rectangle 71"/>
          <p:cNvSpPr/>
          <p:nvPr/>
        </p:nvSpPr>
        <p:spPr>
          <a:xfrm>
            <a:off x="3534499" y="3432662"/>
            <a:ext cx="1207478" cy="116058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4132376" y="3432662"/>
            <a:ext cx="597877" cy="116058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7"/>
          <p:cNvGrpSpPr/>
          <p:nvPr/>
        </p:nvGrpSpPr>
        <p:grpSpPr>
          <a:xfrm>
            <a:off x="3534499" y="3432662"/>
            <a:ext cx="674076" cy="1160585"/>
            <a:chOff x="6248399" y="5099537"/>
            <a:chExt cx="674076" cy="1160585"/>
          </a:xfrm>
        </p:grpSpPr>
        <p:sp>
          <p:nvSpPr>
            <p:cNvPr id="75" name="Rectangle 74"/>
            <p:cNvSpPr/>
            <p:nvPr/>
          </p:nvSpPr>
          <p:spPr>
            <a:xfrm>
              <a:off x="6248399" y="5099537"/>
              <a:ext cx="597877" cy="116058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793522" y="5533292"/>
              <a:ext cx="128953" cy="211016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36"/>
          <p:cNvGrpSpPr/>
          <p:nvPr/>
        </p:nvGrpSpPr>
        <p:grpSpPr>
          <a:xfrm>
            <a:off x="3534499" y="3432663"/>
            <a:ext cx="1195754" cy="1160585"/>
            <a:chOff x="5726721" y="1681163"/>
            <a:chExt cx="1195754" cy="1160585"/>
          </a:xfrm>
        </p:grpSpPr>
        <p:sp>
          <p:nvSpPr>
            <p:cNvPr id="81" name="Rectangle 80"/>
            <p:cNvSpPr/>
            <p:nvPr/>
          </p:nvSpPr>
          <p:spPr>
            <a:xfrm>
              <a:off x="6324598" y="1681163"/>
              <a:ext cx="597877" cy="116058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4" name="Group 33"/>
            <p:cNvGrpSpPr/>
            <p:nvPr/>
          </p:nvGrpSpPr>
          <p:grpSpPr>
            <a:xfrm>
              <a:off x="5726721" y="1681163"/>
              <a:ext cx="674076" cy="1160585"/>
              <a:chOff x="6248399" y="5099537"/>
              <a:chExt cx="674076" cy="1160585"/>
            </a:xfrm>
          </p:grpSpPr>
          <p:sp>
            <p:nvSpPr>
              <p:cNvPr id="89" name="Rectangle 88"/>
              <p:cNvSpPr/>
              <p:nvPr/>
            </p:nvSpPr>
            <p:spPr>
              <a:xfrm>
                <a:off x="6248399" y="5099537"/>
                <a:ext cx="597877" cy="116058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6793522" y="5533292"/>
                <a:ext cx="128953" cy="211016"/>
              </a:xfrm>
              <a:prstGeom prst="rect">
                <a:avLst/>
              </a:prstGeom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53" name="Picture 2" descr="C:\Users\jmoss\AppData\Local\Microsoft\Windows\Temporary Internet Files\Content.IE5\IUD8AG0Y\MCj014135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5867" y="3581400"/>
            <a:ext cx="477978" cy="973748"/>
          </a:xfrm>
          <a:prstGeom prst="rect">
            <a:avLst/>
          </a:prstGeom>
          <a:noFill/>
        </p:spPr>
      </p:pic>
      <p:pic>
        <p:nvPicPr>
          <p:cNvPr id="93" name="Picture 2" descr="C:\Users\jmoss\AppData\Local\Microsoft\Windows\Temporary Internet Files\Content.IE5\IUD8AG0Y\MCj014135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93387" y="1923684"/>
            <a:ext cx="477978" cy="973748"/>
          </a:xfrm>
          <a:prstGeom prst="rect">
            <a:avLst/>
          </a:prstGeom>
          <a:noFill/>
        </p:spPr>
      </p:pic>
      <p:sp>
        <p:nvSpPr>
          <p:cNvPr id="94" name="Rectangle 93"/>
          <p:cNvSpPr/>
          <p:nvPr/>
        </p:nvSpPr>
        <p:spPr>
          <a:xfrm>
            <a:off x="4975665" y="2410558"/>
            <a:ext cx="1073444" cy="16312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X</a:t>
            </a:r>
          </a:p>
        </p:txBody>
      </p:sp>
      <p:sp>
        <p:nvSpPr>
          <p:cNvPr id="96" name="Rectangle 95"/>
          <p:cNvSpPr/>
          <p:nvPr/>
        </p:nvSpPr>
        <p:spPr>
          <a:xfrm>
            <a:off x="7680031" y="2410558"/>
            <a:ext cx="1073444" cy="16312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X</a:t>
            </a:r>
          </a:p>
        </p:txBody>
      </p:sp>
      <p:pic>
        <p:nvPicPr>
          <p:cNvPr id="97" name="Picture 2" descr="C:\Users\jmoss\AppData\Local\Microsoft\Windows\Temporary Internet Files\Content.IE5\IUD8AG0Y\MCj014135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97685" y="1923684"/>
            <a:ext cx="477978" cy="973748"/>
          </a:xfrm>
          <a:prstGeom prst="rect">
            <a:avLst/>
          </a:prstGeom>
          <a:noFill/>
        </p:spPr>
      </p:pic>
      <p:pic>
        <p:nvPicPr>
          <p:cNvPr id="98" name="Picture 2" descr="C:\Users\Key Club Jeff\AppData\Local\Microsoft\Windows\Temporary Internet Files\Content.IE5\SDBX09N4\MCj04413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80031" y="2410558"/>
            <a:ext cx="1212850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" name="Picture 2" descr="C:\Users\Key Club Jeff\AppData\Local\Microsoft\Windows\Temporary Internet Files\Content.IE5\SDBX09N4\MCj04413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7413" y="4077433"/>
            <a:ext cx="1212850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" name="Rectangle 101"/>
          <p:cNvSpPr/>
          <p:nvPr/>
        </p:nvSpPr>
        <p:spPr>
          <a:xfrm>
            <a:off x="2250781" y="3971192"/>
            <a:ext cx="1073444" cy="16312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X</a:t>
            </a:r>
          </a:p>
        </p:txBody>
      </p:sp>
      <p:pic>
        <p:nvPicPr>
          <p:cNvPr id="95" name="Picture 2" descr="C:\Users\jmoss\AppData\Local\Microsoft\Windows\Temporary Internet Files\Content.IE5\IUD8AG0Y\MCj014135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8957" y="1923684"/>
            <a:ext cx="477978" cy="973748"/>
          </a:xfrm>
          <a:prstGeom prst="rect">
            <a:avLst/>
          </a:prstGeom>
          <a:noFill/>
        </p:spPr>
      </p:pic>
      <p:sp>
        <p:nvSpPr>
          <p:cNvPr id="79" name="Right Arrow 78"/>
          <p:cNvSpPr/>
          <p:nvPr/>
        </p:nvSpPr>
        <p:spPr>
          <a:xfrm>
            <a:off x="128953" y="1922587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Why Use?</a:t>
            </a:r>
          </a:p>
        </p:txBody>
      </p:sp>
      <p:sp>
        <p:nvSpPr>
          <p:cNvPr id="80" name="Right Arrow 79"/>
          <p:cNvSpPr/>
          <p:nvPr/>
        </p:nvSpPr>
        <p:spPr>
          <a:xfrm>
            <a:off x="128953" y="2461849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Basic Procedures</a:t>
            </a:r>
          </a:p>
        </p:txBody>
      </p:sp>
      <p:sp>
        <p:nvSpPr>
          <p:cNvPr id="82" name="Right Arrow 81"/>
          <p:cNvSpPr/>
          <p:nvPr/>
        </p:nvSpPr>
        <p:spPr>
          <a:xfrm>
            <a:off x="128953" y="2989387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Where Can it Fail?</a:t>
            </a:r>
          </a:p>
        </p:txBody>
      </p:sp>
      <p:sp>
        <p:nvSpPr>
          <p:cNvPr id="83" name="Right Arrow 82"/>
          <p:cNvSpPr/>
          <p:nvPr/>
        </p:nvSpPr>
        <p:spPr>
          <a:xfrm>
            <a:off x="128953" y="3516925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0066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How to Amend</a:t>
            </a:r>
          </a:p>
        </p:txBody>
      </p:sp>
      <p:sp>
        <p:nvSpPr>
          <p:cNvPr id="91" name="Right Arrow 90"/>
          <p:cNvSpPr/>
          <p:nvPr/>
        </p:nvSpPr>
        <p:spPr>
          <a:xfrm>
            <a:off x="128953" y="4044463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Subsidiary Motions</a:t>
            </a:r>
          </a:p>
        </p:txBody>
      </p:sp>
      <p:sp>
        <p:nvSpPr>
          <p:cNvPr id="92" name="Right Arrow 91"/>
          <p:cNvSpPr/>
          <p:nvPr/>
        </p:nvSpPr>
        <p:spPr>
          <a:xfrm>
            <a:off x="128953" y="4572001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Unclassified Motions</a:t>
            </a:r>
          </a:p>
        </p:txBody>
      </p:sp>
      <p:sp>
        <p:nvSpPr>
          <p:cNvPr id="99" name="Right Arrow 98"/>
          <p:cNvSpPr/>
          <p:nvPr/>
        </p:nvSpPr>
        <p:spPr>
          <a:xfrm>
            <a:off x="128953" y="5122986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Incidental Motions</a:t>
            </a:r>
          </a:p>
        </p:txBody>
      </p:sp>
      <p:sp>
        <p:nvSpPr>
          <p:cNvPr id="100" name="Right Arrow 99"/>
          <p:cNvSpPr/>
          <p:nvPr/>
        </p:nvSpPr>
        <p:spPr>
          <a:xfrm>
            <a:off x="128953" y="5650524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Privileged Motions</a:t>
            </a:r>
          </a:p>
        </p:txBody>
      </p:sp>
      <p:sp>
        <p:nvSpPr>
          <p:cNvPr id="111" name="Right Arrow 110"/>
          <p:cNvSpPr/>
          <p:nvPr/>
        </p:nvSpPr>
        <p:spPr>
          <a:xfrm>
            <a:off x="128953" y="6178062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First Decision</a:t>
            </a:r>
          </a:p>
        </p:txBody>
      </p:sp>
      <p:sp>
        <p:nvSpPr>
          <p:cNvPr id="106" name="Rounded Rectangular Callout 105"/>
          <p:cNvSpPr/>
          <p:nvPr/>
        </p:nvSpPr>
        <p:spPr>
          <a:xfrm>
            <a:off x="3852852" y="2914596"/>
            <a:ext cx="2990850" cy="2520461"/>
          </a:xfrm>
          <a:prstGeom prst="wedgeRoundRectCallout">
            <a:avLst>
              <a:gd name="adj1" fmla="val -32592"/>
              <a:gd name="adj2" fmla="val -66338"/>
              <a:gd name="adj3" fmla="val 16667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latin typeface="Calibri" panose="020F0502020204030204" pitchFamily="34" charset="0"/>
              </a:rPr>
              <a:t>I move to amend the amendment by replacing the word “blowout” with “social.”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7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7" presetClass="entr" presetSubtype="8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7" presetClass="entr" presetSubtype="2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6" presetClass="exit" presetSubtype="21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300"/>
                            </p:stCondLst>
                            <p:childTnLst>
                              <p:par>
                                <p:cTn id="3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800"/>
                            </p:stCondLst>
                            <p:childTnLst>
                              <p:par>
                                <p:cTn id="4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7.40741E-7 L -1.11111E-6 -0.24306 " pathEditMode="fixed" rAng="0" ptsTypes="AA"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2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800"/>
                            </p:stCondLst>
                            <p:childTnLst>
                              <p:par>
                                <p:cTn id="4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300"/>
                            </p:stCondLst>
                            <p:childTnLst>
                              <p:par>
                                <p:cTn id="62" presetID="17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7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300"/>
                            </p:stCondLst>
                            <p:childTnLst>
                              <p:par>
                                <p:cTn id="78" presetID="17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17" presetClass="entr" presetSubtype="2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7037E-6 L -0.04027 -0.0287 C -0.04878 -0.03518 -0.06128 -0.03865 -0.07448 -0.03865 C -0.08941 -0.03865 -0.10139 -0.03518 -0.10989 -0.0287 L -0.15 -3.7037E-6 " pathEditMode="relative" rAng="0" ptsTypes="FffFF">
                                      <p:cBhvr>
                                        <p:cTn id="9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-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 4.44444E-6 L -0.19027 -0.02871 C -0.19878 -0.03519 -0.21128 -0.03866 -0.22447 -0.03866 C -0.23941 -0.03866 -0.25138 -0.03519 -0.25989 -0.02871 L -0.3 4.44444E-6 " pathEditMode="relative" rAng="0" ptsTypes="FffFF">
                                      <p:cBhvr>
                                        <p:cTn id="11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-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7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17" presetClass="entr" presetSubtype="8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17" presetClass="entr" presetSubtype="2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16" presetClass="exit" presetSubtype="21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300"/>
                            </p:stCondLst>
                            <p:childTnLst>
                              <p:par>
                                <p:cTn id="14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800"/>
                            </p:stCondLst>
                            <p:childTnLst>
                              <p:par>
                                <p:cTn id="15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7037E-6 L 2.77778E-6 -0.24305 " pathEditMode="fixed" rAng="0" ptsTypes="AA">
                                      <p:cBhvr>
                                        <p:cTn id="155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2"/>
                                    </p:animMotion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4800"/>
                            </p:stCondLst>
                            <p:childTnLst>
                              <p:par>
                                <p:cTn id="16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300"/>
                            </p:stCondLst>
                            <p:childTnLst>
                              <p:par>
                                <p:cTn id="173" presetID="17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7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0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6300"/>
                            </p:stCondLst>
                            <p:childTnLst>
                              <p:par>
                                <p:cTn id="189" presetID="17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17" presetClass="entr" presetSubtype="2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500"/>
                            </p:stCondLst>
                            <p:childTnLst>
                              <p:par>
                                <p:cTn id="212" presetID="4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85185E-6 L 0.03976 -0.025 C 0.04809 -0.03056 0.06059 -0.03357 0.07361 -0.03357 C 0.08854 -0.03357 0.10052 -0.03056 0.10885 -0.025 L 0.14878 1.85185E-6 " pathEditMode="relative" rAng="0" ptsTypes="FffFF">
                                      <p:cBhvr>
                                        <p:cTn id="21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" y="-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1500"/>
                            </p:stCondLst>
                            <p:childTnLst>
                              <p:par>
                                <p:cTn id="215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1500"/>
                            </p:stCondLst>
                            <p:childTnLst>
                              <p:par>
                                <p:cTn id="23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2000"/>
                            </p:stCondLst>
                            <p:childTnLst>
                              <p:par>
                                <p:cTn id="242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24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2500"/>
                            </p:stCondLst>
                            <p:childTnLst>
                              <p:par>
                                <p:cTn id="245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878 1.11111E-6 L 2.77778E-7 0.24167 " pathEditMode="relative" rAng="0" ptsTypes="AA">
                                      <p:cBhvr>
                                        <p:cTn id="246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" y="121"/>
                                    </p:animMotion>
                                  </p:childTnLst>
                                </p:cTn>
                              </p:par>
                              <p:par>
                                <p:cTn id="247" presetID="8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2700000">
                                      <p:cBhvr>
                                        <p:cTn id="24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500"/>
                            </p:stCondLst>
                            <p:childTnLst>
                              <p:par>
                                <p:cTn id="2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11111E-6 L 0.03855 -0.025 C 0.04671 -0.03056 0.05869 -0.03357 0.07136 -0.03357 C 0.08577 -0.03357 0.09723 -0.03056 0.10539 -0.025 L 0.1441 1.11111E-6 " pathEditMode="relative" rAng="0" ptsTypes="FffFF">
                                      <p:cBhvr>
                                        <p:cTn id="261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" y="-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41 1.85185E-6 L 0.18264 -0.025 C 0.19063 -0.03056 0.20278 -0.03357 0.21528 -0.03357 C 0.22969 -0.03357 0.24132 -0.03056 0.24931 -0.025 L 0.2882 1.85185E-6 " pathEditMode="relative" rAng="0" ptsTypes="FffFF">
                                      <p:cBhvr>
                                        <p:cTn id="26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" y="-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1500"/>
                            </p:stCondLst>
                            <p:childTnLst>
                              <p:par>
                                <p:cTn id="27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2000"/>
                            </p:stCondLst>
                            <p:childTnLst>
                              <p:par>
                                <p:cTn id="278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27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2500"/>
                            </p:stCondLst>
                            <p:childTnLst>
                              <p:par>
                                <p:cTn id="281" presetID="4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819 7.40741E-7 C 0.27968 -0.00833 0.25052 -0.01667 0.24045 -0.01667 C 0.17604 -0.01667 0.10972 0.11481 0.10972 0.2463 C 0.10972 0.17986 0.07639 0.11481 0.04514 0.11481 C 0.01198 0.11481 -0.01927 0.18102 -0.01927 0.2463 C -0.01927 0.21343 -0.03594 0.17986 -0.05243 0.17986 C -0.0691 0.17986 -0.08559 0.2125 -0.08559 0.2463 C -0.08559 0.2294 -0.0941 0.21343 -0.10226 0.21343 C -0.11059 0.21343 -0.11893 0.23032 -0.11893 0.2463 C -0.11893 0.23773 -0.12327 0.2294 -0.12726 0.2294 C -0.12917 0.2294 -0.13542 0.23773 -0.13542 0.2463 C -0.13542 0.2419 -0.1375 0.23773 -0.13976 0.23773 C -0.13976 0.23657 -0.1441 0.2419 -0.1441 0.2463 C -0.1441 0.24398 -0.1441 0.2419 -0.14618 0.2419 C -0.14618 0.24305 -0.14844 0.24421 -0.14844 0.2463 C -0.14844 0.24514 -0.14844 0.24398 -0.14844 0.24305 C -0.15052 0.24305 -0.15052 0.24421 -0.15052 0.24537 C -0.15278 0.24537 -0.15278 0.24421 -0.15278 0.24305 C -0.15469 0.24305 -0.15469 0.24421 -0.15469 0.24537 " pathEditMode="relative" rAng="0" ptsTypes="fffffffffffffffffff">
                                      <p:cBhvr>
                                        <p:cTn id="282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" y="115"/>
                                    </p:animMotion>
                                  </p:childTnLst>
                                </p:cTn>
                              </p:par>
                              <p:par>
                                <p:cTn id="283" presetID="8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2700000">
                                      <p:cBhvr>
                                        <p:cTn id="28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500"/>
                            </p:stCondLst>
                            <p:childTnLst>
                              <p:par>
                                <p:cTn id="306" presetID="8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30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1000"/>
                            </p:stCondLst>
                            <p:childTnLst>
                              <p:par>
                                <p:cTn id="309" presetID="4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2 1.11111E-6 C -0.01371 -0.00833 -0.04288 -0.01667 -0.05295 -0.01667 C -0.11736 -0.01667 -0.18368 0.11481 -0.18368 0.2463 C -0.18368 0.17986 -0.21701 0.11481 -0.24826 0.11481 C -0.28142 0.11481 -0.31267 0.18102 -0.31267 0.2463 C -0.31267 0.21342 -0.32934 0.17986 -0.34583 0.17986 C -0.3625 0.17986 -0.37899 0.2125 -0.37899 0.2463 C -0.37899 0.2294 -0.3875 0.21342 -0.39566 0.21342 C -0.40399 0.21342 -0.41232 0.23032 -0.41232 0.2463 C -0.41232 0.23773 -0.41666 0.2294 -0.42066 0.2294 C -0.42256 0.2294 -0.42881 0.23773 -0.42881 0.2463 C -0.42881 0.2419 -0.4309 0.23773 -0.43316 0.23773 C -0.43316 0.23657 -0.4375 0.2419 -0.4375 0.2463 C -0.4375 0.24398 -0.4375 0.2419 -0.43958 0.2419 C -0.43958 0.24305 -0.44184 0.24421 -0.44184 0.2463 C -0.44184 0.24514 -0.44184 0.24398 -0.44184 0.24305 C -0.44392 0.24305 -0.44392 0.24421 -0.44392 0.24537 C -0.44618 0.24537 -0.44618 0.24421 -0.44618 0.24305 C -0.44809 0.24305 -0.44809 0.24421 -0.44809 0.24537 " pathEditMode="relative" rAng="0" ptsTypes="fffffffffffffffffff">
                                      <p:cBhvr>
                                        <p:cTn id="310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" y="115"/>
                                    </p:animMotion>
                                  </p:childTnLst>
                                </p:cTn>
                              </p:par>
                              <p:par>
                                <p:cTn id="311" presetID="8" presetClass="emph" presetSubtype="0" fill="hold" grpId="3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2700000">
                                      <p:cBhvr>
                                        <p:cTn id="31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5 0.24166 L -0.49079 0.21666 C -0.49947 0.21111 -0.51215 0.2081 -0.52552 0.2081 C -0.54062 0.2081 -0.55277 0.21111 -0.56145 0.21666 L -0.60208 0.24166 " pathEditMode="relative" rAng="0" ptsTypes="FffFF">
                                      <p:cBhvr>
                                        <p:cTn id="316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" y="-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>
                            <p:stCondLst>
                              <p:cond delay="500"/>
                            </p:stCondLst>
                            <p:childTnLst>
                              <p:par>
                                <p:cTn id="3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>
                            <p:stCondLst>
                              <p:cond delay="500"/>
                            </p:stCondLst>
                            <p:childTnLst>
                              <p:par>
                                <p:cTn id="337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33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9" fill="hold">
                            <p:stCondLst>
                              <p:cond delay="1000"/>
                            </p:stCondLst>
                            <p:childTnLst>
                              <p:par>
                                <p:cTn id="340" presetID="5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0208 0.24166 C -0.59375 0.23356 -0.56406 0.22546 -0.55381 0.22546 C -0.48836 0.22546 -0.421 0.35347 -0.421 0.48171 C -0.421 0.41689 -0.38715 0.35347 -0.35538 0.35347 C -0.3217 0.35347 -0.28975 0.41805 -0.28975 0.48171 C -0.28975 0.44976 -0.27291 0.41689 -0.25607 0.41689 C -0.23923 0.41689 -0.22239 0.44884 -0.22239 0.48171 C -0.22239 0.46527 -0.21406 0.44976 -0.20555 0.44976 C -0.19722 0.44976 -0.18871 0.4662 -0.18871 0.48171 C -0.18871 0.47338 -0.18437 0.46527 -0.18038 0.46527 C -0.17812 0.46527 -0.17187 0.47338 -0.17187 0.48171 C -0.17187 0.47754 -0.16979 0.47338 -0.16753 0.47338 C -0.16753 0.47453 -0.16319 0.47754 -0.16319 0.48171 C -0.16319 0.47939 -0.16319 0.47754 -0.16093 0.47754 C -0.16093 0.47847 -0.15868 0.47963 -0.15868 0.48171 C -0.15868 0.48055 -0.15868 0.47939 -0.15868 0.47847 C -0.15659 0.47847 -0.15659 0.47963 -0.15659 0.48078 C -0.15434 0.48078 -0.15434 0.47963 -0.15434 0.47847 C -0.15208 0.47847 -0.15208 0.47963 -0.15208 0.48078 " pathEditMode="relative" rAng="0" ptsTypes="fffffffffffffffffff">
                                      <p:cBhvr>
                                        <p:cTn id="341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" y="112"/>
                                    </p:animMotion>
                                  </p:childTnLst>
                                </p:cTn>
                              </p:par>
                              <p:par>
                                <p:cTn id="342" presetID="8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-2700000">
                                      <p:cBhvr>
                                        <p:cTn id="34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208 0.48079 L -0.11284 0.45579 C -0.10451 0.45023 -0.09218 0.44722 -0.07951 0.44722 C -0.06493 0.44722 -0.05312 0.45023 -0.04479 0.45579 L -0.0052 0.48079 " pathEditMode="relative" rAng="0" ptsTypes="FffFF">
                                      <p:cBhvr>
                                        <p:cTn id="34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" y="-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>
                            <p:stCondLst>
                              <p:cond delay="1000"/>
                            </p:stCondLst>
                            <p:childTnLst>
                              <p:par>
                                <p:cTn id="34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354" dur="15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 animBg="1"/>
      <p:bldP spid="103" grpId="0" animBg="1"/>
      <p:bldP spid="67" grpId="0" animBg="1"/>
      <p:bldP spid="38" grpId="0" animBg="1"/>
      <p:bldP spid="38" grpId="1" animBg="1"/>
      <p:bldP spid="40" grpId="0" animBg="1"/>
      <p:bldP spid="40" grpId="1" animBg="1"/>
      <p:bldP spid="40" grpId="2" animBg="1"/>
      <p:bldP spid="40" grpId="3" animBg="1"/>
      <p:bldP spid="57" grpId="0" animBg="1"/>
      <p:bldP spid="57" grpId="1" animBg="1"/>
      <p:bldP spid="57" grpId="2" animBg="1"/>
      <p:bldP spid="57" grpId="3" animBg="1"/>
      <p:bldP spid="62" grpId="0" animBg="1"/>
      <p:bldP spid="62" grpId="1" animBg="1"/>
      <p:bldP spid="86" grpId="0" animBg="1"/>
      <p:bldP spid="86" grpId="1" animBg="1"/>
      <p:bldP spid="88" grpId="0" animBg="1"/>
      <p:bldP spid="88" grpId="1" animBg="1"/>
      <p:bldP spid="88" grpId="2" animBg="1"/>
      <p:bldP spid="88" grpId="3" animBg="1"/>
      <p:bldP spid="52" grpId="0" animBg="1"/>
      <p:bldP spid="52" grpId="1" animBg="1"/>
      <p:bldP spid="68" grpId="0" animBg="1"/>
      <p:bldP spid="68" grpId="1" animBg="1"/>
      <p:bldP spid="68" grpId="2" animBg="1"/>
      <p:bldP spid="68" grpId="3" animBg="1"/>
      <p:bldP spid="73" grpId="0" animBg="1"/>
      <p:bldP spid="73" grpId="1" animBg="1"/>
      <p:bldP spid="73" grpId="2" animBg="1"/>
      <p:bldP spid="73" grpId="3" animBg="1"/>
      <p:bldP spid="94" grpId="0"/>
      <p:bldP spid="96" grpId="0"/>
      <p:bldP spid="102" grpId="0"/>
      <p:bldP spid="106" grpId="0" animBg="1"/>
      <p:bldP spid="106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4583113" y="1219200"/>
            <a:ext cx="3892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 i="1" dirty="0">
                <a:latin typeface="Calibri" pitchFamily="34" charset="0"/>
                <a:cs typeface="Calibri" pitchFamily="34" charset="0"/>
              </a:rPr>
              <a:t>Other Motions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2321170" y="2344615"/>
            <a:ext cx="1852246" cy="12426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STEP 1:</a:t>
            </a:r>
          </a:p>
          <a:p>
            <a:pPr algn="ctr">
              <a:defRPr/>
            </a:pPr>
            <a:endParaRPr lang="en-US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Be Recognized</a:t>
            </a:r>
          </a:p>
        </p:txBody>
      </p:sp>
      <p:sp>
        <p:nvSpPr>
          <p:cNvPr id="9" name="Rectangle 8"/>
          <p:cNvSpPr/>
          <p:nvPr/>
        </p:nvSpPr>
        <p:spPr>
          <a:xfrm>
            <a:off x="4583724" y="2344615"/>
            <a:ext cx="1852246" cy="12426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STEP 2:</a:t>
            </a:r>
          </a:p>
          <a:p>
            <a:pPr algn="ctr">
              <a:defRPr/>
            </a:pPr>
            <a:endParaRPr lang="en-US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Make a Motion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34554" y="2344615"/>
            <a:ext cx="1852246" cy="12426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STEP 3:</a:t>
            </a:r>
          </a:p>
          <a:p>
            <a:pPr algn="ctr">
              <a:defRPr/>
            </a:pPr>
            <a:endParaRPr lang="en-US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Get a Second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470032" y="4173415"/>
            <a:ext cx="1852246" cy="12426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STEP 4:</a:t>
            </a:r>
          </a:p>
          <a:p>
            <a:pPr algn="ctr">
              <a:defRPr/>
            </a:pPr>
            <a:endParaRPr lang="en-US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Discussion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732586" y="4173415"/>
            <a:ext cx="1852246" cy="12426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STEP 5:</a:t>
            </a:r>
          </a:p>
          <a:p>
            <a:pPr algn="ctr">
              <a:defRPr/>
            </a:pPr>
            <a:endParaRPr lang="en-US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Vote</a:t>
            </a:r>
          </a:p>
        </p:txBody>
      </p:sp>
      <p:sp>
        <p:nvSpPr>
          <p:cNvPr id="8" name="Right Arrow 7"/>
          <p:cNvSpPr/>
          <p:nvPr/>
        </p:nvSpPr>
        <p:spPr>
          <a:xfrm>
            <a:off x="128953" y="1922587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Why Use?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128953" y="2461849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Basic Procedures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128953" y="2989387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Where Can it Fail?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128953" y="3516925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How to Amend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128953" y="4044463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Subsidiary Motions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128953" y="4572001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Unclassified Motions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128953" y="5122986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Incidental Motions</a:t>
            </a:r>
          </a:p>
        </p:txBody>
      </p:sp>
      <p:sp>
        <p:nvSpPr>
          <p:cNvPr id="19" name="Right Arrow 18"/>
          <p:cNvSpPr/>
          <p:nvPr/>
        </p:nvSpPr>
        <p:spPr>
          <a:xfrm>
            <a:off x="128953" y="5650524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Privileged Motions</a:t>
            </a:r>
          </a:p>
        </p:txBody>
      </p:sp>
      <p:sp>
        <p:nvSpPr>
          <p:cNvPr id="21" name="Right Arrow 20"/>
          <p:cNvSpPr/>
          <p:nvPr/>
        </p:nvSpPr>
        <p:spPr>
          <a:xfrm>
            <a:off x="128953" y="6178062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First Decision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633" name="Group 105"/>
          <p:cNvGraphicFramePr>
            <a:graphicFrameLocks noGrp="1"/>
          </p:cNvGraphicFramePr>
          <p:nvPr/>
        </p:nvGraphicFramePr>
        <p:xfrm>
          <a:off x="2019302" y="2600325"/>
          <a:ext cx="6881811" cy="4033838"/>
        </p:xfrm>
        <a:graphic>
          <a:graphicData uri="http://schemas.openxmlformats.org/drawingml/2006/table">
            <a:tbl>
              <a:tblPr/>
              <a:tblGrid>
                <a:gridCol w="1146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6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6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69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69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69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82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Previous Question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Lay on the Table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Postpone Definitely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Postpone Indefinitely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Refer to Committee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Require a 2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nd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YES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YES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YES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YES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YES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Debate Allowed?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YES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YES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YES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Can you Interrupt?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Majority or 2/3s?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2/3s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Majority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Majority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Majority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Majority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4583113" y="1219200"/>
            <a:ext cx="3892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 i="1" dirty="0">
                <a:latin typeface="Calibri" pitchFamily="34" charset="0"/>
                <a:cs typeface="Calibri" pitchFamily="34" charset="0"/>
              </a:rPr>
              <a:t>Subsidiary Motions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3162300" y="2600325"/>
            <a:ext cx="1152525" cy="79057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19302" y="1809750"/>
            <a:ext cx="6881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Use “Previous Question” to end debate on a motion.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19302" y="1809750"/>
            <a:ext cx="68818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Use “Lay on the Table” to put an issue for consideration aside until such a time as the board would like to revisit it.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19302" y="1809750"/>
            <a:ext cx="6881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Use “Postpone Definitely” to set aside an issue to a specific time.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19302" y="1809750"/>
            <a:ext cx="68818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Use “Postpone Indefinitely” to set aside an issue forever.  This will effectively kill the motion.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19302" y="1809750"/>
            <a:ext cx="68818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Use “Refer to Committee” to set aside an issue until a smaller group has a chance to consider the details and report back.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128953" y="1922587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Why Use?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128953" y="2461849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Basic Procedures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128953" y="2989387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Where Can it Fail?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128953" y="3516925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How to Amend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128953" y="4044463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0066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Subsidiary Motions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128953" y="4572001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Unclassified Motions</a:t>
            </a:r>
          </a:p>
        </p:txBody>
      </p:sp>
      <p:sp>
        <p:nvSpPr>
          <p:cNvPr id="19" name="Right Arrow 18"/>
          <p:cNvSpPr/>
          <p:nvPr/>
        </p:nvSpPr>
        <p:spPr>
          <a:xfrm>
            <a:off x="128953" y="5122986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Incidental Motions</a:t>
            </a:r>
          </a:p>
        </p:txBody>
      </p:sp>
      <p:sp>
        <p:nvSpPr>
          <p:cNvPr id="20" name="Right Arrow 19"/>
          <p:cNvSpPr/>
          <p:nvPr/>
        </p:nvSpPr>
        <p:spPr>
          <a:xfrm>
            <a:off x="128953" y="5650524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Privileged Motions</a:t>
            </a:r>
          </a:p>
        </p:txBody>
      </p:sp>
      <p:sp>
        <p:nvSpPr>
          <p:cNvPr id="22" name="Right Arrow 21"/>
          <p:cNvSpPr/>
          <p:nvPr/>
        </p:nvSpPr>
        <p:spPr>
          <a:xfrm>
            <a:off x="128953" y="6178062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First Decision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44444E-6 L 0.12553 4.44444E-6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6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553 4.44444E-6 L 0.25105 4.44444E-6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63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105 -1.11111E-6 L 0.37657 -1.11111E-6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63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657 4.44444E-6 L 0.50209 4.44444E-6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7" grpId="3" animBg="1"/>
      <p:bldP spid="7" grpId="4" animBg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4583113" y="1219200"/>
            <a:ext cx="3892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 i="1" dirty="0">
                <a:latin typeface="Calibri" pitchFamily="34" charset="0"/>
                <a:cs typeface="Calibri" pitchFamily="34" charset="0"/>
              </a:rPr>
              <a:t>Other Motions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2321170" y="2344615"/>
            <a:ext cx="1852246" cy="12426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STEP 1:</a:t>
            </a:r>
          </a:p>
          <a:p>
            <a:pPr algn="ctr">
              <a:defRPr/>
            </a:pPr>
            <a:endParaRPr lang="en-US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Be Recognized</a:t>
            </a:r>
          </a:p>
        </p:txBody>
      </p:sp>
      <p:sp>
        <p:nvSpPr>
          <p:cNvPr id="9" name="Rectangle 8"/>
          <p:cNvSpPr/>
          <p:nvPr/>
        </p:nvSpPr>
        <p:spPr>
          <a:xfrm>
            <a:off x="4583724" y="2344615"/>
            <a:ext cx="1852246" cy="12426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STEP 2:</a:t>
            </a:r>
          </a:p>
          <a:p>
            <a:pPr algn="ctr">
              <a:defRPr/>
            </a:pPr>
            <a:endParaRPr lang="en-US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Make a Motion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34554" y="2344615"/>
            <a:ext cx="1852246" cy="12426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STEP 3:</a:t>
            </a:r>
          </a:p>
          <a:p>
            <a:pPr algn="ctr">
              <a:defRPr/>
            </a:pPr>
            <a:endParaRPr lang="en-US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Get a Second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470032" y="4173415"/>
            <a:ext cx="1852246" cy="12426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STEP 4:</a:t>
            </a:r>
          </a:p>
          <a:p>
            <a:pPr algn="ctr">
              <a:defRPr/>
            </a:pPr>
            <a:endParaRPr lang="en-US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Discussion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732586" y="4173415"/>
            <a:ext cx="1852246" cy="12426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STEP 5:</a:t>
            </a:r>
          </a:p>
          <a:p>
            <a:pPr algn="ctr">
              <a:defRPr/>
            </a:pPr>
            <a:endParaRPr lang="en-US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Vote</a:t>
            </a:r>
          </a:p>
        </p:txBody>
      </p:sp>
      <p:sp>
        <p:nvSpPr>
          <p:cNvPr id="8" name="Right Arrow 7"/>
          <p:cNvSpPr/>
          <p:nvPr/>
        </p:nvSpPr>
        <p:spPr>
          <a:xfrm>
            <a:off x="128953" y="1922587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Why Use?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128953" y="2461849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Basic Procedures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128953" y="2989387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Where Can it Fail?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128953" y="3516925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How to Amend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128953" y="4044463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Subsidiary Motions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128953" y="4572001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Unclassified Motions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128953" y="5122986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Incidental Motions</a:t>
            </a:r>
          </a:p>
        </p:txBody>
      </p:sp>
      <p:sp>
        <p:nvSpPr>
          <p:cNvPr id="19" name="Right Arrow 18"/>
          <p:cNvSpPr/>
          <p:nvPr/>
        </p:nvSpPr>
        <p:spPr>
          <a:xfrm>
            <a:off x="128953" y="5650524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Privileged Motions</a:t>
            </a:r>
          </a:p>
        </p:txBody>
      </p:sp>
      <p:sp>
        <p:nvSpPr>
          <p:cNvPr id="21" name="Right Arrow 20"/>
          <p:cNvSpPr/>
          <p:nvPr/>
        </p:nvSpPr>
        <p:spPr>
          <a:xfrm>
            <a:off x="128953" y="6178062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First Decision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633" name="Group 105"/>
          <p:cNvGraphicFramePr>
            <a:graphicFrameLocks noGrp="1"/>
          </p:cNvGraphicFramePr>
          <p:nvPr/>
        </p:nvGraphicFramePr>
        <p:xfrm>
          <a:off x="2019302" y="2600325"/>
          <a:ext cx="3440905" cy="4033838"/>
        </p:xfrm>
        <a:graphic>
          <a:graphicData uri="http://schemas.openxmlformats.org/drawingml/2006/table">
            <a:tbl>
              <a:tblPr/>
              <a:tblGrid>
                <a:gridCol w="1146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6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6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2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Take from the Table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Rescind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Require a 2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nd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YES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YES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Debate Allowed?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YES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Can you Interrupt?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Majority or 2/3s?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Majority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2/3s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4583113" y="1219200"/>
            <a:ext cx="3892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 i="1" dirty="0">
                <a:latin typeface="Calibri" pitchFamily="34" charset="0"/>
                <a:cs typeface="Calibri" pitchFamily="34" charset="0"/>
              </a:rPr>
              <a:t>Unclassified Motions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3162300" y="2600325"/>
            <a:ext cx="1152525" cy="79057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19302" y="1809750"/>
            <a:ext cx="68818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Use “Take from the Table” to once again discuss a motion previously placed on the table.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19302" y="1809750"/>
            <a:ext cx="68818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Use “Rescind” to change the previously approved actions of the board.  This can be used until the action is irreversible.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128953" y="1922587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Why Use?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128953" y="2461849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Basic Procedures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128953" y="2989387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Where Can it Fail?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128953" y="3516925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How to Amend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128953" y="4044463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Subsidiary Motions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128953" y="4572001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0066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Unclassified Motions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128953" y="5122986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Incidental Motions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128953" y="5650524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Privileged Motions</a:t>
            </a:r>
          </a:p>
        </p:txBody>
      </p:sp>
      <p:sp>
        <p:nvSpPr>
          <p:cNvPr id="19" name="Right Arrow 18"/>
          <p:cNvSpPr/>
          <p:nvPr/>
        </p:nvSpPr>
        <p:spPr>
          <a:xfrm>
            <a:off x="128953" y="6178062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First Decision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44444E-6 L 0.12553 4.44444E-6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/>
      <p:bldP spid="8" grpId="1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633" name="Group 1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737544"/>
              </p:ext>
            </p:extLst>
          </p:nvPr>
        </p:nvGraphicFramePr>
        <p:xfrm>
          <a:off x="2019302" y="2600325"/>
          <a:ext cx="5734843" cy="4033838"/>
        </p:xfrm>
        <a:graphic>
          <a:graphicData uri="http://schemas.openxmlformats.org/drawingml/2006/table">
            <a:tbl>
              <a:tblPr/>
              <a:tblGrid>
                <a:gridCol w="1146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6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6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69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69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82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Point of Order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Point of Info.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Appeal the Chair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Withdraw a Motion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Require a 2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nd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YES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Debate Allowed?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YES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Can you Interrupt?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YES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YES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YES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Majority or 2/3s?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Neither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Neither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Majority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Majority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4583113" y="1219200"/>
            <a:ext cx="3892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 i="1" dirty="0">
                <a:latin typeface="Calibri" pitchFamily="34" charset="0"/>
                <a:cs typeface="Calibri" pitchFamily="34" charset="0"/>
              </a:rPr>
              <a:t>Incidental Motions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3162300" y="2600325"/>
            <a:ext cx="1152525" cy="79057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19302" y="1809750"/>
            <a:ext cx="68818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Use “Point of Order” to call attention to a violation of parliamentary rules.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19302" y="1809750"/>
            <a:ext cx="68818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Use “Point of Information” to request information or clarification about some issue being discussed.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19302" y="1809750"/>
            <a:ext cx="68818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Use “Appeal from the Decision of the Chair” to appeal a ruling by the Chair on any issue (i.e. overturn the decision).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19302" y="1809750"/>
            <a:ext cx="68818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Use “Withdraw a Motion” to remove it from consideration before it can be voted upon.  This effectively kills the motion.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128953" y="1922587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Why Use?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128953" y="2461849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Basic Procedures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128953" y="2989387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Where Can it Fail?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128953" y="3516925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How to Amend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128953" y="4044463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Subsidiary Motions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128953" y="4572001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Unclassified Motions</a:t>
            </a:r>
          </a:p>
        </p:txBody>
      </p:sp>
      <p:sp>
        <p:nvSpPr>
          <p:cNvPr id="19" name="Right Arrow 18"/>
          <p:cNvSpPr/>
          <p:nvPr/>
        </p:nvSpPr>
        <p:spPr>
          <a:xfrm>
            <a:off x="128953" y="5122986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0066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Incidental Motions</a:t>
            </a:r>
          </a:p>
        </p:txBody>
      </p:sp>
      <p:sp>
        <p:nvSpPr>
          <p:cNvPr id="20" name="Right Arrow 19"/>
          <p:cNvSpPr/>
          <p:nvPr/>
        </p:nvSpPr>
        <p:spPr>
          <a:xfrm>
            <a:off x="128953" y="5650524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Privileged Motions</a:t>
            </a:r>
          </a:p>
        </p:txBody>
      </p:sp>
      <p:sp>
        <p:nvSpPr>
          <p:cNvPr id="22" name="Right Arrow 21"/>
          <p:cNvSpPr/>
          <p:nvPr/>
        </p:nvSpPr>
        <p:spPr>
          <a:xfrm>
            <a:off x="128953" y="6178062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First Decision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44444E-6 L 0.12553 4.44444E-6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6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553 4.44444E-6 L 0.25105 4.44444E-6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63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105 -1.11111E-6 L 0.37657 -1.11111E-6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7" grpId="3" animBg="1"/>
      <p:bldP spid="8" grpId="0"/>
      <p:bldP spid="8" grpId="1"/>
      <p:bldP spid="9" grpId="0"/>
      <p:bldP spid="9" grpId="1"/>
      <p:bldP spid="10" grpId="0"/>
      <p:bldP spid="10" grpId="1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633" name="Group 105"/>
          <p:cNvGraphicFramePr>
            <a:graphicFrameLocks noGrp="1"/>
          </p:cNvGraphicFramePr>
          <p:nvPr/>
        </p:nvGraphicFramePr>
        <p:xfrm>
          <a:off x="2019302" y="2600325"/>
          <a:ext cx="4587874" cy="4033838"/>
        </p:xfrm>
        <a:graphic>
          <a:graphicData uri="http://schemas.openxmlformats.org/drawingml/2006/table">
            <a:tbl>
              <a:tblPr/>
              <a:tblGrid>
                <a:gridCol w="1146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6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6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69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2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Adjourn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Recess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Question of Privilege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Require a 2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nd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YES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YES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Debate Allowed?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Can you Interrupt?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YES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Majority or 2/3s?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Majority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Majority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Neither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4583113" y="1219200"/>
            <a:ext cx="3892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 i="1" dirty="0">
                <a:latin typeface="Calibri" pitchFamily="34" charset="0"/>
                <a:cs typeface="Calibri" pitchFamily="34" charset="0"/>
              </a:rPr>
              <a:t>Privileged Motions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3162300" y="2600325"/>
            <a:ext cx="1152525" cy="79057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19302" y="1809750"/>
            <a:ext cx="6881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Use “Adjourn” to end the meeting for the day.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19302" y="1809750"/>
            <a:ext cx="68818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Use “Recess” to provide a short intermission.  Use this if you wish to take a timed break (bathroom, etc.).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19302" y="1809750"/>
            <a:ext cx="68818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Use “Question of Privilege” to request action regarding a question of rights.  Use this to complain about heat, noise, etc.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128953" y="1922587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Why Use?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128953" y="2461849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Basic Procedures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128953" y="2989387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Where Can it Fail?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128953" y="3516925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How to Amend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128953" y="4044463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Subsidiary Motions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128953" y="4572001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Unclassified Motions</a:t>
            </a:r>
          </a:p>
        </p:txBody>
      </p:sp>
      <p:sp>
        <p:nvSpPr>
          <p:cNvPr id="19" name="Right Arrow 18"/>
          <p:cNvSpPr/>
          <p:nvPr/>
        </p:nvSpPr>
        <p:spPr>
          <a:xfrm>
            <a:off x="128953" y="5122986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Incidental Motions</a:t>
            </a:r>
          </a:p>
        </p:txBody>
      </p:sp>
      <p:sp>
        <p:nvSpPr>
          <p:cNvPr id="20" name="Right Arrow 19"/>
          <p:cNvSpPr/>
          <p:nvPr/>
        </p:nvSpPr>
        <p:spPr>
          <a:xfrm>
            <a:off x="128953" y="5650524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0066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Privileged Motions</a:t>
            </a:r>
          </a:p>
        </p:txBody>
      </p:sp>
      <p:sp>
        <p:nvSpPr>
          <p:cNvPr id="21" name="Right Arrow 20"/>
          <p:cNvSpPr/>
          <p:nvPr/>
        </p:nvSpPr>
        <p:spPr>
          <a:xfrm>
            <a:off x="128953" y="6178062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First Decision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44444E-6 L 0.12553 4.44444E-6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6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553 4.44444E-6 L 0.25105 4.44444E-6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8" grpId="0"/>
      <p:bldP spid="8" grpId="1"/>
      <p:bldP spid="9" grpId="0"/>
      <p:bldP spid="9" grpId="1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1"/>
          <p:cNvSpPr txBox="1">
            <a:spLocks noChangeArrowheads="1"/>
          </p:cNvSpPr>
          <p:nvPr/>
        </p:nvSpPr>
        <p:spPr bwMode="auto">
          <a:xfrm>
            <a:off x="5299075" y="1219200"/>
            <a:ext cx="31765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 i="1">
                <a:latin typeface="Calibri" pitchFamily="34" charset="0"/>
                <a:cs typeface="Calibri" pitchFamily="34" charset="0"/>
              </a:rPr>
              <a:t>Why Do We Use It?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133600" y="2016125"/>
            <a:ext cx="6807200" cy="432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8925" indent="-288925">
              <a:spcBef>
                <a:spcPct val="50000"/>
              </a:spcBef>
              <a:buFontTx/>
              <a:buChar char="•"/>
            </a:pPr>
            <a:r>
              <a:rPr lang="en-US" sz="2200" dirty="0">
                <a:latin typeface="Calibri" pitchFamily="34" charset="0"/>
                <a:cs typeface="Calibri" pitchFamily="34" charset="0"/>
              </a:rPr>
              <a:t>Allows business to be transacted in most efficient and democratic manner</a:t>
            </a:r>
          </a:p>
          <a:p>
            <a:pPr marL="288925" indent="-288925">
              <a:spcBef>
                <a:spcPct val="50000"/>
              </a:spcBef>
              <a:buFontTx/>
              <a:buChar char="•"/>
            </a:pPr>
            <a:r>
              <a:rPr lang="en-US" sz="2200" dirty="0">
                <a:latin typeface="Calibri" pitchFamily="34" charset="0"/>
                <a:cs typeface="Calibri" pitchFamily="34" charset="0"/>
              </a:rPr>
              <a:t>Allows for the majority to decide while not infringing on the rights of the minority</a:t>
            </a:r>
          </a:p>
          <a:p>
            <a:pPr marL="288925" indent="-288925">
              <a:spcBef>
                <a:spcPct val="50000"/>
              </a:spcBef>
              <a:buFontTx/>
              <a:buChar char="•"/>
            </a:pPr>
            <a:r>
              <a:rPr lang="en-US" sz="2200" dirty="0">
                <a:latin typeface="Calibri" pitchFamily="34" charset="0"/>
                <a:cs typeface="Calibri" pitchFamily="34" charset="0"/>
              </a:rPr>
              <a:t>It is an equalizer</a:t>
            </a:r>
          </a:p>
          <a:p>
            <a:pPr marL="288925" indent="-288925">
              <a:spcBef>
                <a:spcPct val="50000"/>
              </a:spcBef>
              <a:buFontTx/>
              <a:buChar char="•"/>
            </a:pPr>
            <a:r>
              <a:rPr lang="en-US" sz="2200" dirty="0">
                <a:latin typeface="Calibri" pitchFamily="34" charset="0"/>
                <a:cs typeface="Calibri" pitchFamily="34" charset="0"/>
              </a:rPr>
              <a:t>Guarantees that each question or issue will be fully discussed to the extent desired by the assembly</a:t>
            </a:r>
          </a:p>
          <a:p>
            <a:pPr marL="288925" indent="-288925">
              <a:spcBef>
                <a:spcPct val="50000"/>
              </a:spcBef>
              <a:buFontTx/>
              <a:buChar char="•"/>
            </a:pPr>
            <a:r>
              <a:rPr lang="en-US" sz="2200" dirty="0">
                <a:latin typeface="Calibri" pitchFamily="34" charset="0"/>
                <a:cs typeface="Calibri" pitchFamily="34" charset="0"/>
              </a:rPr>
              <a:t>Prevents questions before the assembly from getting stacked up in a tangled mess</a:t>
            </a:r>
          </a:p>
          <a:p>
            <a:pPr marL="288925" indent="-288925">
              <a:spcBef>
                <a:spcPct val="50000"/>
              </a:spcBef>
              <a:buFontTx/>
              <a:buChar char="•"/>
            </a:pPr>
            <a:r>
              <a:rPr lang="en-US" sz="2200" dirty="0">
                <a:latin typeface="Calibri" pitchFamily="34" charset="0"/>
                <a:cs typeface="Calibri" pitchFamily="34" charset="0"/>
              </a:rPr>
              <a:t>Maintains professional decorum in the board room</a:t>
            </a:r>
          </a:p>
        </p:txBody>
      </p:sp>
      <p:sp>
        <p:nvSpPr>
          <p:cNvPr id="5" name="Right Arrow 4"/>
          <p:cNvSpPr/>
          <p:nvPr/>
        </p:nvSpPr>
        <p:spPr>
          <a:xfrm>
            <a:off x="128953" y="1922587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Why Use?</a:t>
            </a:r>
          </a:p>
        </p:txBody>
      </p:sp>
      <p:sp>
        <p:nvSpPr>
          <p:cNvPr id="6" name="Right Arrow 5"/>
          <p:cNvSpPr/>
          <p:nvPr/>
        </p:nvSpPr>
        <p:spPr>
          <a:xfrm>
            <a:off x="128953" y="2461849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Basic Procedures</a:t>
            </a:r>
          </a:p>
        </p:txBody>
      </p:sp>
      <p:sp>
        <p:nvSpPr>
          <p:cNvPr id="7" name="Right Arrow 6"/>
          <p:cNvSpPr/>
          <p:nvPr/>
        </p:nvSpPr>
        <p:spPr>
          <a:xfrm>
            <a:off x="128953" y="2989387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Where Can it Fail?</a:t>
            </a:r>
          </a:p>
        </p:txBody>
      </p:sp>
      <p:sp>
        <p:nvSpPr>
          <p:cNvPr id="8" name="Right Arrow 7"/>
          <p:cNvSpPr/>
          <p:nvPr/>
        </p:nvSpPr>
        <p:spPr>
          <a:xfrm>
            <a:off x="128953" y="3516925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How to Amend</a:t>
            </a:r>
          </a:p>
        </p:txBody>
      </p:sp>
      <p:sp>
        <p:nvSpPr>
          <p:cNvPr id="9" name="Right Arrow 8"/>
          <p:cNvSpPr/>
          <p:nvPr/>
        </p:nvSpPr>
        <p:spPr>
          <a:xfrm>
            <a:off x="128953" y="4044463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Subsidiary Motions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128953" y="4572001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Unclassified Motions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128953" y="5122986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Incidental Motions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128953" y="5650524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Privileged Motions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128953" y="6178062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First Decision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600"/>
                            </p:stCondLst>
                            <p:childTnLst>
                              <p:par>
                                <p:cTn id="6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1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6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1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6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1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6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uiExpand="1" build="allAtOnce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4583113" y="1219200"/>
            <a:ext cx="3892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 i="1" dirty="0">
                <a:latin typeface="Calibri" pitchFamily="34" charset="0"/>
                <a:cs typeface="Calibri" pitchFamily="34" charset="0"/>
              </a:rPr>
              <a:t>Your First Decision</a:t>
            </a:r>
          </a:p>
        </p:txBody>
      </p:sp>
      <p:sp>
        <p:nvSpPr>
          <p:cNvPr id="5" name="Right Arrow 4"/>
          <p:cNvSpPr/>
          <p:nvPr/>
        </p:nvSpPr>
        <p:spPr>
          <a:xfrm>
            <a:off x="128953" y="1922587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Why Use?</a:t>
            </a:r>
          </a:p>
        </p:txBody>
      </p:sp>
      <p:sp>
        <p:nvSpPr>
          <p:cNvPr id="6" name="Right Arrow 5"/>
          <p:cNvSpPr/>
          <p:nvPr/>
        </p:nvSpPr>
        <p:spPr>
          <a:xfrm>
            <a:off x="128953" y="2461849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Basic Procedures</a:t>
            </a:r>
          </a:p>
        </p:txBody>
      </p:sp>
      <p:sp>
        <p:nvSpPr>
          <p:cNvPr id="7" name="Right Arrow 6"/>
          <p:cNvSpPr/>
          <p:nvPr/>
        </p:nvSpPr>
        <p:spPr>
          <a:xfrm>
            <a:off x="128953" y="2989387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Where Can it Fail?</a:t>
            </a:r>
          </a:p>
        </p:txBody>
      </p:sp>
      <p:sp>
        <p:nvSpPr>
          <p:cNvPr id="8" name="Right Arrow 7"/>
          <p:cNvSpPr/>
          <p:nvPr/>
        </p:nvSpPr>
        <p:spPr>
          <a:xfrm>
            <a:off x="128953" y="3516925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How to Amend</a:t>
            </a:r>
          </a:p>
        </p:txBody>
      </p:sp>
      <p:sp>
        <p:nvSpPr>
          <p:cNvPr id="9" name="Right Arrow 8"/>
          <p:cNvSpPr/>
          <p:nvPr/>
        </p:nvSpPr>
        <p:spPr>
          <a:xfrm>
            <a:off x="128953" y="4044463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Subsidiary Motions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128953" y="4572001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Unclassified Motions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128953" y="5122986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Incidental Motions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128953" y="5650524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Privileged Motions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128953" y="6178062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0066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First Decision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133600" y="2016125"/>
            <a:ext cx="6807200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8925" indent="-288925">
              <a:spcBef>
                <a:spcPct val="50000"/>
              </a:spcBef>
              <a:buFontTx/>
              <a:buChar char="•"/>
            </a:pPr>
            <a:r>
              <a:rPr lang="en-US" sz="2200" dirty="0">
                <a:latin typeface="Calibri" pitchFamily="34" charset="0"/>
                <a:cs typeface="Calibri" pitchFamily="34" charset="0"/>
              </a:rPr>
              <a:t>In addition to writing down the name you want included on your badges, we may change the board badge color for the 2017-2018 Key Club year.  Here are some things to consider:</a:t>
            </a:r>
          </a:p>
          <a:p>
            <a:pPr marL="746125" lvl="1" indent="-288925">
              <a:spcBef>
                <a:spcPts val="600"/>
              </a:spcBef>
              <a:buFontTx/>
              <a:buChar char="•"/>
            </a:pPr>
            <a:r>
              <a:rPr lang="en-US" sz="2200" dirty="0">
                <a:latin typeface="Calibri" pitchFamily="34" charset="0"/>
                <a:cs typeface="Calibri" pitchFamily="34" charset="0"/>
              </a:rPr>
              <a:t>The board badges have been gold with black lettering for the last 7 years</a:t>
            </a:r>
          </a:p>
          <a:p>
            <a:pPr marL="746125" lvl="1" indent="-288925">
              <a:spcBef>
                <a:spcPts val="600"/>
              </a:spcBef>
              <a:buFontTx/>
              <a:buChar char="•"/>
            </a:pPr>
            <a:r>
              <a:rPr lang="en-US" sz="2200" dirty="0">
                <a:latin typeface="Calibri" pitchFamily="34" charset="0"/>
                <a:cs typeface="Calibri" pitchFamily="34" charset="0"/>
              </a:rPr>
              <a:t>Our board has had silver, white, red, and blue badges in the past (with different color lettering)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5299075" y="1219200"/>
            <a:ext cx="31765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 i="1">
                <a:latin typeface="Calibri" pitchFamily="34" charset="0"/>
                <a:cs typeface="Calibri" pitchFamily="34" charset="0"/>
              </a:rPr>
              <a:t>Basic Procedures</a:t>
            </a:r>
          </a:p>
        </p:txBody>
      </p:sp>
      <p:sp>
        <p:nvSpPr>
          <p:cNvPr id="6" name="Rectangle 5"/>
          <p:cNvSpPr/>
          <p:nvPr/>
        </p:nvSpPr>
        <p:spPr>
          <a:xfrm>
            <a:off x="2321170" y="2344615"/>
            <a:ext cx="1852246" cy="12426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STEP 1:</a:t>
            </a:r>
          </a:p>
          <a:p>
            <a:pPr algn="ctr">
              <a:defRPr/>
            </a:pPr>
            <a:endParaRPr lang="en-US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Be Recognized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83724" y="2344615"/>
            <a:ext cx="1852246" cy="12426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STEP 2:</a:t>
            </a:r>
          </a:p>
          <a:p>
            <a:pPr algn="ctr">
              <a:defRPr/>
            </a:pPr>
            <a:endParaRPr lang="en-US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Make a Motion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34554" y="2344615"/>
            <a:ext cx="1852246" cy="12426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STEP 3:</a:t>
            </a:r>
          </a:p>
          <a:p>
            <a:pPr algn="ctr">
              <a:defRPr/>
            </a:pPr>
            <a:endParaRPr lang="en-US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Get a Second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470032" y="4173415"/>
            <a:ext cx="1852246" cy="12426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STEP 4:</a:t>
            </a:r>
          </a:p>
          <a:p>
            <a:pPr algn="ctr">
              <a:defRPr/>
            </a:pPr>
            <a:endParaRPr lang="en-US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Discussion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732586" y="4173415"/>
            <a:ext cx="1852246" cy="12426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STEP 5:</a:t>
            </a:r>
          </a:p>
          <a:p>
            <a:pPr algn="ctr">
              <a:defRPr/>
            </a:pPr>
            <a:endParaRPr lang="en-US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Vote</a:t>
            </a:r>
          </a:p>
        </p:txBody>
      </p:sp>
      <p:sp>
        <p:nvSpPr>
          <p:cNvPr id="8" name="Right Arrow 7"/>
          <p:cNvSpPr/>
          <p:nvPr/>
        </p:nvSpPr>
        <p:spPr>
          <a:xfrm>
            <a:off x="128953" y="1922587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Why Use?</a:t>
            </a:r>
          </a:p>
        </p:txBody>
      </p:sp>
      <p:sp>
        <p:nvSpPr>
          <p:cNvPr id="9" name="Right Arrow 8"/>
          <p:cNvSpPr/>
          <p:nvPr/>
        </p:nvSpPr>
        <p:spPr>
          <a:xfrm>
            <a:off x="128953" y="2461849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0066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Basic Procedures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128953" y="2989387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Where Can it Fail?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128953" y="3516925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How to Amend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128953" y="4044463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Subsidiary Motions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128953" y="4572001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Unclassified Motions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128953" y="5122986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Incidental Motions</a:t>
            </a:r>
          </a:p>
        </p:txBody>
      </p:sp>
      <p:sp>
        <p:nvSpPr>
          <p:cNvPr id="19" name="Right Arrow 18"/>
          <p:cNvSpPr/>
          <p:nvPr/>
        </p:nvSpPr>
        <p:spPr>
          <a:xfrm>
            <a:off x="128953" y="5650524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Privileged Motions</a:t>
            </a:r>
          </a:p>
        </p:txBody>
      </p:sp>
      <p:sp>
        <p:nvSpPr>
          <p:cNvPr id="21" name="Right Arrow 20"/>
          <p:cNvSpPr/>
          <p:nvPr/>
        </p:nvSpPr>
        <p:spPr>
          <a:xfrm>
            <a:off x="128953" y="6178062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First Decision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5299075" y="1219200"/>
            <a:ext cx="31765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 i="1">
                <a:latin typeface="Calibri" pitchFamily="34" charset="0"/>
                <a:cs typeface="Calibri" pitchFamily="34" charset="0"/>
              </a:rPr>
              <a:t>Basic Procedures</a:t>
            </a:r>
          </a:p>
        </p:txBody>
      </p:sp>
      <p:sp>
        <p:nvSpPr>
          <p:cNvPr id="6" name="Rectangle 5"/>
          <p:cNvSpPr/>
          <p:nvPr/>
        </p:nvSpPr>
        <p:spPr>
          <a:xfrm>
            <a:off x="2321170" y="2344615"/>
            <a:ext cx="1852246" cy="12426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STEP 1:</a:t>
            </a:r>
          </a:p>
          <a:p>
            <a:pPr algn="ctr">
              <a:defRPr/>
            </a:pPr>
            <a:endParaRPr lang="en-US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Be Recognized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13263" y="2238375"/>
            <a:ext cx="3962400" cy="2555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To be recognized, simply raise your hand and wait to be called on.  Once you are recognized, </a:t>
            </a:r>
            <a:r>
              <a:rPr lang="en-US" sz="2000" u="sng" dirty="0">
                <a:latin typeface="Calibri" pitchFamily="34" charset="0"/>
                <a:cs typeface="Calibri" pitchFamily="34" charset="0"/>
              </a:rPr>
              <a:t>ALWAYS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do the following:</a:t>
            </a:r>
          </a:p>
          <a:p>
            <a:pPr>
              <a:defRPr/>
            </a:pP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 marL="234950" indent="-234950">
              <a:buFont typeface="Arial" pitchFamily="34" charset="0"/>
              <a:buChar char="•"/>
              <a:defRPr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State your first and last name</a:t>
            </a:r>
          </a:p>
          <a:p>
            <a:pPr marL="234950" indent="-234950">
              <a:buFont typeface="Arial" pitchFamily="34" charset="0"/>
              <a:buChar char="•"/>
              <a:defRPr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State your position/division number</a:t>
            </a:r>
          </a:p>
        </p:txBody>
      </p:sp>
      <p:sp>
        <p:nvSpPr>
          <p:cNvPr id="9" name="Rectangle 8"/>
          <p:cNvSpPr/>
          <p:nvPr/>
        </p:nvSpPr>
        <p:spPr>
          <a:xfrm>
            <a:off x="4583724" y="2344615"/>
            <a:ext cx="1852246" cy="12426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STEP 2:</a:t>
            </a:r>
          </a:p>
          <a:p>
            <a:pPr algn="ctr">
              <a:defRPr/>
            </a:pPr>
            <a:endParaRPr lang="en-US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Make a Motion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34554" y="2344615"/>
            <a:ext cx="1852246" cy="12426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STEP 3:</a:t>
            </a:r>
          </a:p>
          <a:p>
            <a:pPr algn="ctr">
              <a:defRPr/>
            </a:pPr>
            <a:endParaRPr lang="en-US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Get a Second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470032" y="4173415"/>
            <a:ext cx="1852246" cy="12426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STEP 4:</a:t>
            </a:r>
          </a:p>
          <a:p>
            <a:pPr algn="ctr">
              <a:defRPr/>
            </a:pPr>
            <a:endParaRPr lang="en-US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Discussion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732586" y="4173415"/>
            <a:ext cx="1852246" cy="12426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STEP 5:</a:t>
            </a:r>
          </a:p>
          <a:p>
            <a:pPr algn="ctr">
              <a:defRPr/>
            </a:pPr>
            <a:endParaRPr lang="en-US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Vote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128953" y="1922587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Why Use?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128953" y="2461849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0066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Basic Procedures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128953" y="2989387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Where Can it Fail?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128953" y="3516925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How to Amend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128953" y="4044463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Subsidiary Motions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128953" y="4572001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Unclassified Motions</a:t>
            </a:r>
          </a:p>
        </p:txBody>
      </p:sp>
      <p:sp>
        <p:nvSpPr>
          <p:cNvPr id="19" name="Right Arrow 18"/>
          <p:cNvSpPr/>
          <p:nvPr/>
        </p:nvSpPr>
        <p:spPr>
          <a:xfrm>
            <a:off x="128953" y="5122986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Incidental Motions</a:t>
            </a:r>
          </a:p>
        </p:txBody>
      </p:sp>
      <p:sp>
        <p:nvSpPr>
          <p:cNvPr id="20" name="Right Arrow 19"/>
          <p:cNvSpPr/>
          <p:nvPr/>
        </p:nvSpPr>
        <p:spPr>
          <a:xfrm>
            <a:off x="128953" y="5650524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Privileged Motions</a:t>
            </a:r>
          </a:p>
        </p:txBody>
      </p:sp>
      <p:sp>
        <p:nvSpPr>
          <p:cNvPr id="22" name="Right Arrow 21"/>
          <p:cNvSpPr/>
          <p:nvPr/>
        </p:nvSpPr>
        <p:spPr>
          <a:xfrm>
            <a:off x="128953" y="6178062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First Decision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5299075" y="1219200"/>
            <a:ext cx="31765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 i="1">
                <a:latin typeface="Calibri" pitchFamily="34" charset="0"/>
                <a:cs typeface="Calibri" pitchFamily="34" charset="0"/>
              </a:rPr>
              <a:t>Basic Procedures</a:t>
            </a:r>
          </a:p>
        </p:txBody>
      </p:sp>
      <p:sp>
        <p:nvSpPr>
          <p:cNvPr id="6" name="Rectangle 5"/>
          <p:cNvSpPr/>
          <p:nvPr/>
        </p:nvSpPr>
        <p:spPr>
          <a:xfrm>
            <a:off x="2321170" y="2344615"/>
            <a:ext cx="1852246" cy="12426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STEP 1:</a:t>
            </a:r>
          </a:p>
          <a:p>
            <a:pPr algn="ctr">
              <a:defRPr/>
            </a:pPr>
            <a:endParaRPr lang="en-US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Be Recognized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13263" y="2238375"/>
            <a:ext cx="3962400" cy="2555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To be recognized, simply raise your hand and wait to be called on.  Once you are recognized, </a:t>
            </a:r>
            <a:r>
              <a:rPr lang="en-US" sz="2000" u="sng" dirty="0">
                <a:latin typeface="Calibri" pitchFamily="34" charset="0"/>
                <a:cs typeface="Calibri" pitchFamily="34" charset="0"/>
              </a:rPr>
              <a:t>ALWAYS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do the following:</a:t>
            </a:r>
          </a:p>
          <a:p>
            <a:pPr>
              <a:defRPr/>
            </a:pP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 marL="234950" indent="-234950">
              <a:buFont typeface="Arial" pitchFamily="34" charset="0"/>
              <a:buChar char="•"/>
              <a:defRPr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State your first and last name</a:t>
            </a:r>
          </a:p>
          <a:p>
            <a:pPr marL="234950" indent="-234950">
              <a:buFont typeface="Arial" pitchFamily="34" charset="0"/>
              <a:buChar char="•"/>
              <a:defRPr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State your position/division number</a:t>
            </a:r>
          </a:p>
        </p:txBody>
      </p:sp>
      <p:sp>
        <p:nvSpPr>
          <p:cNvPr id="9" name="Rectangle 8"/>
          <p:cNvSpPr/>
          <p:nvPr/>
        </p:nvSpPr>
        <p:spPr>
          <a:xfrm>
            <a:off x="4583724" y="2344615"/>
            <a:ext cx="1852246" cy="12426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STEP 2:</a:t>
            </a:r>
          </a:p>
          <a:p>
            <a:pPr algn="ctr">
              <a:defRPr/>
            </a:pPr>
            <a:endParaRPr lang="en-US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Make a Motion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34554" y="2344615"/>
            <a:ext cx="1852246" cy="12426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STEP 3:</a:t>
            </a:r>
          </a:p>
          <a:p>
            <a:pPr algn="ctr">
              <a:defRPr/>
            </a:pPr>
            <a:endParaRPr lang="en-US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Get a Second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470032" y="4173415"/>
            <a:ext cx="1852246" cy="12426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STEP 4:</a:t>
            </a:r>
          </a:p>
          <a:p>
            <a:pPr algn="ctr">
              <a:defRPr/>
            </a:pPr>
            <a:endParaRPr lang="en-US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Discussion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732586" y="4173415"/>
            <a:ext cx="1852246" cy="12426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STEP 5:</a:t>
            </a:r>
          </a:p>
          <a:p>
            <a:pPr algn="ctr">
              <a:defRPr/>
            </a:pPr>
            <a:endParaRPr lang="en-US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Vote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22675" y="3879850"/>
            <a:ext cx="3962400" cy="2247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To make a motion, say the following words:</a:t>
            </a:r>
          </a:p>
          <a:p>
            <a:pPr>
              <a:defRPr/>
            </a:pP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 marL="234950" indent="-234950">
              <a:buFont typeface="Arial" pitchFamily="34" charset="0"/>
              <a:buChar char="•"/>
              <a:defRPr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“Mister/Madam Governor, I move…”</a:t>
            </a:r>
          </a:p>
          <a:p>
            <a:pPr marL="234950" indent="-234950">
              <a:buFont typeface="Arial" pitchFamily="34" charset="0"/>
              <a:buChar char="•"/>
              <a:defRPr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Do not say “I make a motion,” “I motion,” or “So moved”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128953" y="1922587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Why Use?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128953" y="2461849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0066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Basic Procedures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128953" y="2989387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Where Can it Fail?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128953" y="3516925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How to Amend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128953" y="4044463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Subsidiary Motions</a:t>
            </a:r>
          </a:p>
        </p:txBody>
      </p:sp>
      <p:sp>
        <p:nvSpPr>
          <p:cNvPr id="19" name="Right Arrow 18"/>
          <p:cNvSpPr/>
          <p:nvPr/>
        </p:nvSpPr>
        <p:spPr>
          <a:xfrm>
            <a:off x="128953" y="4572001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Unclassified Motions</a:t>
            </a:r>
          </a:p>
        </p:txBody>
      </p:sp>
      <p:sp>
        <p:nvSpPr>
          <p:cNvPr id="20" name="Right Arrow 19"/>
          <p:cNvSpPr/>
          <p:nvPr/>
        </p:nvSpPr>
        <p:spPr>
          <a:xfrm>
            <a:off x="128953" y="5122986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Incidental Motions</a:t>
            </a:r>
          </a:p>
        </p:txBody>
      </p:sp>
      <p:sp>
        <p:nvSpPr>
          <p:cNvPr id="21" name="Right Arrow 20"/>
          <p:cNvSpPr/>
          <p:nvPr/>
        </p:nvSpPr>
        <p:spPr>
          <a:xfrm>
            <a:off x="128953" y="5650524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Privileged Motions</a:t>
            </a:r>
          </a:p>
        </p:txBody>
      </p:sp>
      <p:sp>
        <p:nvSpPr>
          <p:cNvPr id="23" name="Right Arrow 22"/>
          <p:cNvSpPr/>
          <p:nvPr/>
        </p:nvSpPr>
        <p:spPr>
          <a:xfrm>
            <a:off x="128953" y="6178062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First Decision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5299075" y="1219200"/>
            <a:ext cx="31765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 i="1">
                <a:latin typeface="Calibri" pitchFamily="34" charset="0"/>
                <a:cs typeface="Calibri" pitchFamily="34" charset="0"/>
              </a:rPr>
              <a:t>Basic Procedures</a:t>
            </a:r>
          </a:p>
        </p:txBody>
      </p:sp>
      <p:sp>
        <p:nvSpPr>
          <p:cNvPr id="6" name="Rectangle 5"/>
          <p:cNvSpPr/>
          <p:nvPr/>
        </p:nvSpPr>
        <p:spPr>
          <a:xfrm>
            <a:off x="2321170" y="2344615"/>
            <a:ext cx="1852246" cy="12426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STEP 1:</a:t>
            </a:r>
          </a:p>
          <a:p>
            <a:pPr algn="ctr">
              <a:defRPr/>
            </a:pPr>
            <a:endParaRPr lang="en-US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Be Recognized</a:t>
            </a:r>
          </a:p>
        </p:txBody>
      </p:sp>
      <p:sp>
        <p:nvSpPr>
          <p:cNvPr id="9" name="Rectangle 8"/>
          <p:cNvSpPr/>
          <p:nvPr/>
        </p:nvSpPr>
        <p:spPr>
          <a:xfrm>
            <a:off x="4583724" y="2344615"/>
            <a:ext cx="1852246" cy="12426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STEP 2:</a:t>
            </a:r>
          </a:p>
          <a:p>
            <a:pPr algn="ctr">
              <a:defRPr/>
            </a:pPr>
            <a:endParaRPr lang="en-US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Make a Motion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34554" y="2344615"/>
            <a:ext cx="1852246" cy="12426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STEP 3:</a:t>
            </a:r>
          </a:p>
          <a:p>
            <a:pPr algn="ctr">
              <a:defRPr/>
            </a:pPr>
            <a:endParaRPr lang="en-US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Get a Second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470032" y="4173415"/>
            <a:ext cx="1852246" cy="12426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STEP 4:</a:t>
            </a:r>
          </a:p>
          <a:p>
            <a:pPr algn="ctr">
              <a:defRPr/>
            </a:pPr>
            <a:endParaRPr lang="en-US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Discussion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732586" y="4173415"/>
            <a:ext cx="1852246" cy="12426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STEP 5:</a:t>
            </a:r>
          </a:p>
          <a:p>
            <a:pPr algn="ctr">
              <a:defRPr/>
            </a:pPr>
            <a:endParaRPr lang="en-US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Vote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22675" y="3879850"/>
            <a:ext cx="3962400" cy="2247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To make a motion, say the following words:</a:t>
            </a:r>
          </a:p>
          <a:p>
            <a:pPr>
              <a:defRPr/>
            </a:pP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 marL="234950" indent="-234950">
              <a:buFont typeface="Arial" pitchFamily="34" charset="0"/>
              <a:buChar char="•"/>
              <a:defRPr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“Mister/Madam Governor, I move…”</a:t>
            </a:r>
          </a:p>
          <a:p>
            <a:pPr marL="234950" indent="-234950">
              <a:buFont typeface="Arial" pitchFamily="34" charset="0"/>
              <a:buChar char="•"/>
              <a:defRPr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Do not say “I make a motion,” “I motion,” or “So moved”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73325" y="2238375"/>
            <a:ext cx="3962400" cy="2247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Before a motion can be discussed, a second person must wish to hear it discussed.  To get a second, do the following:</a:t>
            </a:r>
          </a:p>
          <a:p>
            <a:pPr>
              <a:defRPr/>
            </a:pP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 marL="234950" indent="-234950">
              <a:buFont typeface="Arial" pitchFamily="34" charset="0"/>
              <a:buChar char="•"/>
              <a:defRPr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Simply raise your hand once the chairman has called for a second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128953" y="1922587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Why Use?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128953" y="2461849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0066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Basic Procedures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128953" y="2989387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Where Can it Fail?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128953" y="3516925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How to Amend</a:t>
            </a:r>
          </a:p>
        </p:txBody>
      </p:sp>
      <p:sp>
        <p:nvSpPr>
          <p:cNvPr id="19" name="Right Arrow 18"/>
          <p:cNvSpPr/>
          <p:nvPr/>
        </p:nvSpPr>
        <p:spPr>
          <a:xfrm>
            <a:off x="128953" y="4044463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Subsidiary Motions</a:t>
            </a:r>
          </a:p>
        </p:txBody>
      </p:sp>
      <p:sp>
        <p:nvSpPr>
          <p:cNvPr id="20" name="Right Arrow 19"/>
          <p:cNvSpPr/>
          <p:nvPr/>
        </p:nvSpPr>
        <p:spPr>
          <a:xfrm>
            <a:off x="128953" y="4572001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Unclassified Motions</a:t>
            </a:r>
          </a:p>
        </p:txBody>
      </p:sp>
      <p:sp>
        <p:nvSpPr>
          <p:cNvPr id="21" name="Right Arrow 20"/>
          <p:cNvSpPr/>
          <p:nvPr/>
        </p:nvSpPr>
        <p:spPr>
          <a:xfrm>
            <a:off x="128953" y="5122986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Incidental Motions</a:t>
            </a:r>
          </a:p>
        </p:txBody>
      </p:sp>
      <p:sp>
        <p:nvSpPr>
          <p:cNvPr id="22" name="Right Arrow 21"/>
          <p:cNvSpPr/>
          <p:nvPr/>
        </p:nvSpPr>
        <p:spPr>
          <a:xfrm>
            <a:off x="128953" y="5650524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Privileged Motions</a:t>
            </a:r>
          </a:p>
        </p:txBody>
      </p:sp>
      <p:sp>
        <p:nvSpPr>
          <p:cNvPr id="23" name="Right Arrow 22"/>
          <p:cNvSpPr/>
          <p:nvPr/>
        </p:nvSpPr>
        <p:spPr>
          <a:xfrm>
            <a:off x="128953" y="6178062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First Decision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5299075" y="1219200"/>
            <a:ext cx="31765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 i="1">
                <a:latin typeface="Calibri" pitchFamily="34" charset="0"/>
                <a:cs typeface="Calibri" pitchFamily="34" charset="0"/>
              </a:rPr>
              <a:t>Basic Procedures</a:t>
            </a:r>
          </a:p>
        </p:txBody>
      </p:sp>
      <p:sp>
        <p:nvSpPr>
          <p:cNvPr id="6" name="Rectangle 5"/>
          <p:cNvSpPr/>
          <p:nvPr/>
        </p:nvSpPr>
        <p:spPr>
          <a:xfrm>
            <a:off x="2321170" y="2344615"/>
            <a:ext cx="1852246" cy="12426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STEP 1:</a:t>
            </a:r>
          </a:p>
          <a:p>
            <a:pPr algn="ctr">
              <a:defRPr/>
            </a:pPr>
            <a:endParaRPr lang="en-US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Be Recognized</a:t>
            </a:r>
          </a:p>
        </p:txBody>
      </p:sp>
      <p:sp>
        <p:nvSpPr>
          <p:cNvPr id="9" name="Rectangle 8"/>
          <p:cNvSpPr/>
          <p:nvPr/>
        </p:nvSpPr>
        <p:spPr>
          <a:xfrm>
            <a:off x="4583724" y="2344615"/>
            <a:ext cx="1852246" cy="12426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STEP 2:</a:t>
            </a:r>
          </a:p>
          <a:p>
            <a:pPr algn="ctr">
              <a:defRPr/>
            </a:pPr>
            <a:endParaRPr lang="en-US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Make a Motion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34554" y="2344615"/>
            <a:ext cx="1852246" cy="12426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STEP 3:</a:t>
            </a:r>
          </a:p>
          <a:p>
            <a:pPr algn="ctr">
              <a:defRPr/>
            </a:pPr>
            <a:endParaRPr lang="en-US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Get a Second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470032" y="4173415"/>
            <a:ext cx="1852246" cy="12426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STEP 4:</a:t>
            </a:r>
          </a:p>
          <a:p>
            <a:pPr algn="ctr">
              <a:defRPr/>
            </a:pPr>
            <a:endParaRPr lang="en-US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Discussion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732586" y="4173415"/>
            <a:ext cx="1852246" cy="12426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STEP 5:</a:t>
            </a:r>
          </a:p>
          <a:p>
            <a:pPr algn="ctr">
              <a:defRPr/>
            </a:pPr>
            <a:endParaRPr lang="en-US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Vote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73325" y="2238375"/>
            <a:ext cx="3962400" cy="2247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Before a motion can be discussed, a second person must wish to hear it discussed.  To get a second, do the following:</a:t>
            </a:r>
          </a:p>
          <a:p>
            <a:pPr>
              <a:defRPr/>
            </a:pP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 marL="234950" indent="-234950">
              <a:buFont typeface="Arial" pitchFamily="34" charset="0"/>
              <a:buChar char="•"/>
              <a:defRPr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Simply raise your hand once the chairman has called for a second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90775" y="1833563"/>
            <a:ext cx="5686425" cy="2246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Once there is a second, the chairman will call for discussion on the motion.  This is where you are allowed the opportunity to persuade your fellow board members to vote a certain way.</a:t>
            </a:r>
          </a:p>
          <a:p>
            <a:pPr marL="234950" indent="-234950">
              <a:defRPr/>
            </a:pP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 marL="234950" indent="-234950">
              <a:buFont typeface="Arial" pitchFamily="34" charset="0"/>
              <a:buChar char="•"/>
              <a:defRPr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The first to speak is always who made the motion unless he or she declines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128953" y="1922587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Why Use?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128953" y="2461849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0066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Basic Procedures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128953" y="2989387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Where Can it Fail?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128953" y="3516925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How to Amend</a:t>
            </a:r>
          </a:p>
        </p:txBody>
      </p:sp>
      <p:sp>
        <p:nvSpPr>
          <p:cNvPr id="19" name="Right Arrow 18"/>
          <p:cNvSpPr/>
          <p:nvPr/>
        </p:nvSpPr>
        <p:spPr>
          <a:xfrm>
            <a:off x="128953" y="4044463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Subsidiary Motions</a:t>
            </a:r>
          </a:p>
        </p:txBody>
      </p:sp>
      <p:sp>
        <p:nvSpPr>
          <p:cNvPr id="20" name="Right Arrow 19"/>
          <p:cNvSpPr/>
          <p:nvPr/>
        </p:nvSpPr>
        <p:spPr>
          <a:xfrm>
            <a:off x="128953" y="4572001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Unclassified Motions</a:t>
            </a:r>
          </a:p>
        </p:txBody>
      </p:sp>
      <p:sp>
        <p:nvSpPr>
          <p:cNvPr id="21" name="Right Arrow 20"/>
          <p:cNvSpPr/>
          <p:nvPr/>
        </p:nvSpPr>
        <p:spPr>
          <a:xfrm>
            <a:off x="128953" y="5122986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Incidental Motions</a:t>
            </a:r>
          </a:p>
        </p:txBody>
      </p:sp>
      <p:sp>
        <p:nvSpPr>
          <p:cNvPr id="22" name="Right Arrow 21"/>
          <p:cNvSpPr/>
          <p:nvPr/>
        </p:nvSpPr>
        <p:spPr>
          <a:xfrm>
            <a:off x="128953" y="5650524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Privileged Motions</a:t>
            </a:r>
          </a:p>
        </p:txBody>
      </p:sp>
      <p:sp>
        <p:nvSpPr>
          <p:cNvPr id="23" name="Right Arrow 22"/>
          <p:cNvSpPr/>
          <p:nvPr/>
        </p:nvSpPr>
        <p:spPr>
          <a:xfrm>
            <a:off x="128953" y="6178062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First Decision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5299075" y="1219200"/>
            <a:ext cx="31765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 i="1">
                <a:latin typeface="Calibri" pitchFamily="34" charset="0"/>
                <a:cs typeface="Calibri" pitchFamily="34" charset="0"/>
              </a:rPr>
              <a:t>Basic Procedures</a:t>
            </a:r>
          </a:p>
        </p:txBody>
      </p:sp>
      <p:sp>
        <p:nvSpPr>
          <p:cNvPr id="6" name="Rectangle 5"/>
          <p:cNvSpPr/>
          <p:nvPr/>
        </p:nvSpPr>
        <p:spPr>
          <a:xfrm>
            <a:off x="2321170" y="2344615"/>
            <a:ext cx="1852246" cy="12426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STEP 1:</a:t>
            </a:r>
          </a:p>
          <a:p>
            <a:pPr algn="ctr">
              <a:defRPr/>
            </a:pPr>
            <a:endParaRPr lang="en-US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Be Recognized</a:t>
            </a:r>
          </a:p>
        </p:txBody>
      </p:sp>
      <p:sp>
        <p:nvSpPr>
          <p:cNvPr id="9" name="Rectangle 8"/>
          <p:cNvSpPr/>
          <p:nvPr/>
        </p:nvSpPr>
        <p:spPr>
          <a:xfrm>
            <a:off x="4583724" y="2344615"/>
            <a:ext cx="1852246" cy="12426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STEP 2:</a:t>
            </a:r>
          </a:p>
          <a:p>
            <a:pPr algn="ctr">
              <a:defRPr/>
            </a:pPr>
            <a:endParaRPr lang="en-US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Make a Motion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34554" y="2344615"/>
            <a:ext cx="1852246" cy="12426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STEP 3:</a:t>
            </a:r>
          </a:p>
          <a:p>
            <a:pPr algn="ctr">
              <a:defRPr/>
            </a:pPr>
            <a:endParaRPr lang="en-US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Get a Second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470032" y="4173415"/>
            <a:ext cx="1852246" cy="12426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STEP 4:</a:t>
            </a:r>
          </a:p>
          <a:p>
            <a:pPr algn="ctr">
              <a:defRPr/>
            </a:pPr>
            <a:endParaRPr lang="en-US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Discussion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732586" y="4173415"/>
            <a:ext cx="1852246" cy="12426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STEP 5:</a:t>
            </a:r>
          </a:p>
          <a:p>
            <a:pPr algn="ctr">
              <a:defRPr/>
            </a:pPr>
            <a:endParaRPr lang="en-US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Vote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90775" y="1833563"/>
            <a:ext cx="5686425" cy="2246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Once there is a second, the chairman will call for discussion on the motion.  This is where you are allowed the opportunity to persuade your fellow board members to vote a certain way.</a:t>
            </a:r>
          </a:p>
          <a:p>
            <a:pPr marL="234950" indent="-234950">
              <a:defRPr/>
            </a:pP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 marL="234950" indent="-234950">
              <a:buFont typeface="Arial" pitchFamily="34" charset="0"/>
              <a:buChar char="•"/>
              <a:defRPr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The first to speak is always who made the motion unless he or she declines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46450" y="1833563"/>
            <a:ext cx="5686425" cy="1938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Once discussion has ended, the chairman will call for a vote.  There are different ways to vote:</a:t>
            </a:r>
          </a:p>
          <a:p>
            <a:pPr>
              <a:defRPr/>
            </a:pP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 marL="234950" indent="-234950">
              <a:buFont typeface="Arial" pitchFamily="34" charset="0"/>
              <a:buChar char="•"/>
              <a:defRPr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Voice vote (yea or nay)</a:t>
            </a:r>
          </a:p>
          <a:p>
            <a:pPr marL="234950" indent="-234950">
              <a:buFont typeface="Arial" pitchFamily="34" charset="0"/>
              <a:buChar char="•"/>
              <a:defRPr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Division vote (stand or raise hands)</a:t>
            </a:r>
          </a:p>
          <a:p>
            <a:pPr marL="234950" indent="-234950">
              <a:buFont typeface="Arial" pitchFamily="34" charset="0"/>
              <a:buChar char="•"/>
              <a:defRPr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Roll call vote (yea or nay when called on)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128953" y="1922587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Why Use?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128953" y="2461849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0066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Basic Procedures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128953" y="2989387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Where Can it Fail?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128953" y="3516925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How to Amend</a:t>
            </a:r>
          </a:p>
        </p:txBody>
      </p:sp>
      <p:sp>
        <p:nvSpPr>
          <p:cNvPr id="19" name="Right Arrow 18"/>
          <p:cNvSpPr/>
          <p:nvPr/>
        </p:nvSpPr>
        <p:spPr>
          <a:xfrm>
            <a:off x="128953" y="4044463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Subsidiary Motions</a:t>
            </a:r>
          </a:p>
        </p:txBody>
      </p:sp>
      <p:sp>
        <p:nvSpPr>
          <p:cNvPr id="20" name="Right Arrow 19"/>
          <p:cNvSpPr/>
          <p:nvPr/>
        </p:nvSpPr>
        <p:spPr>
          <a:xfrm>
            <a:off x="128953" y="4572001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Unclassified Motions</a:t>
            </a:r>
          </a:p>
        </p:txBody>
      </p:sp>
      <p:sp>
        <p:nvSpPr>
          <p:cNvPr id="21" name="Right Arrow 20"/>
          <p:cNvSpPr/>
          <p:nvPr/>
        </p:nvSpPr>
        <p:spPr>
          <a:xfrm>
            <a:off x="128953" y="5122986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Incidental Motions</a:t>
            </a:r>
          </a:p>
        </p:txBody>
      </p:sp>
      <p:sp>
        <p:nvSpPr>
          <p:cNvPr id="22" name="Right Arrow 21"/>
          <p:cNvSpPr/>
          <p:nvPr/>
        </p:nvSpPr>
        <p:spPr>
          <a:xfrm>
            <a:off x="128953" y="5650524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Privileged Motions</a:t>
            </a:r>
          </a:p>
        </p:txBody>
      </p:sp>
      <p:sp>
        <p:nvSpPr>
          <p:cNvPr id="24" name="Right Arrow 23"/>
          <p:cNvSpPr/>
          <p:nvPr/>
        </p:nvSpPr>
        <p:spPr>
          <a:xfrm>
            <a:off x="128953" y="6178062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First Decision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5299075" y="1219200"/>
            <a:ext cx="31765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 i="1">
                <a:latin typeface="Calibri" pitchFamily="34" charset="0"/>
                <a:cs typeface="Calibri" pitchFamily="34" charset="0"/>
              </a:rPr>
              <a:t>Basic Procedures</a:t>
            </a:r>
          </a:p>
        </p:txBody>
      </p:sp>
      <p:sp>
        <p:nvSpPr>
          <p:cNvPr id="6" name="Rectangle 5"/>
          <p:cNvSpPr/>
          <p:nvPr/>
        </p:nvSpPr>
        <p:spPr>
          <a:xfrm>
            <a:off x="2321170" y="2344615"/>
            <a:ext cx="1852246" cy="12426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STEP 1:</a:t>
            </a:r>
          </a:p>
          <a:p>
            <a:pPr algn="ctr">
              <a:defRPr/>
            </a:pPr>
            <a:endParaRPr lang="en-US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Be Recognized</a:t>
            </a:r>
          </a:p>
        </p:txBody>
      </p:sp>
      <p:sp>
        <p:nvSpPr>
          <p:cNvPr id="9" name="Rectangle 8"/>
          <p:cNvSpPr/>
          <p:nvPr/>
        </p:nvSpPr>
        <p:spPr>
          <a:xfrm>
            <a:off x="4583724" y="2344615"/>
            <a:ext cx="1852246" cy="12426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STEP 2:</a:t>
            </a:r>
          </a:p>
          <a:p>
            <a:pPr algn="ctr">
              <a:defRPr/>
            </a:pPr>
            <a:endParaRPr lang="en-US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Make a Motion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34554" y="2344615"/>
            <a:ext cx="1852246" cy="12426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STEP 3:</a:t>
            </a:r>
          </a:p>
          <a:p>
            <a:pPr algn="ctr">
              <a:defRPr/>
            </a:pPr>
            <a:endParaRPr lang="en-US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Get a Second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470032" y="4173415"/>
            <a:ext cx="1852246" cy="12426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STEP 4:</a:t>
            </a:r>
          </a:p>
          <a:p>
            <a:pPr algn="ctr">
              <a:defRPr/>
            </a:pPr>
            <a:endParaRPr lang="en-US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Discussion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732586" y="4173415"/>
            <a:ext cx="1852246" cy="12426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STEP 5:</a:t>
            </a:r>
          </a:p>
          <a:p>
            <a:pPr algn="ctr">
              <a:defRPr/>
            </a:pPr>
            <a:endParaRPr lang="en-US" sz="1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Vote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46450" y="1833563"/>
            <a:ext cx="5686425" cy="1938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Once discussion has ended, the chairman will call for a vote.  There are different ways to vote:</a:t>
            </a:r>
          </a:p>
          <a:p>
            <a:pPr>
              <a:defRPr/>
            </a:pP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 marL="234950" indent="-234950">
              <a:buFont typeface="Arial" pitchFamily="34" charset="0"/>
              <a:buChar char="•"/>
              <a:defRPr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Voice vote (yea or nay)</a:t>
            </a:r>
          </a:p>
          <a:p>
            <a:pPr marL="234950" indent="-234950">
              <a:buFont typeface="Arial" pitchFamily="34" charset="0"/>
              <a:buChar char="•"/>
              <a:defRPr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Division vote (stand or raise hands)</a:t>
            </a:r>
          </a:p>
          <a:p>
            <a:pPr marL="234950" indent="-234950">
              <a:buFont typeface="Arial" pitchFamily="34" charset="0"/>
              <a:buChar char="•"/>
              <a:defRPr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Roll call vote (yea or nay when called on)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128953" y="1922587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Why Use?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128953" y="2461849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0066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Basic Procedures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128953" y="2989387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Where Can it Fail?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128953" y="3516925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How to Amend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128953" y="4044463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Subsidiary Motions</a:t>
            </a:r>
          </a:p>
        </p:txBody>
      </p:sp>
      <p:sp>
        <p:nvSpPr>
          <p:cNvPr id="19" name="Right Arrow 18"/>
          <p:cNvSpPr/>
          <p:nvPr/>
        </p:nvSpPr>
        <p:spPr>
          <a:xfrm>
            <a:off x="128953" y="4572001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Unclassified Motions</a:t>
            </a:r>
          </a:p>
        </p:txBody>
      </p:sp>
      <p:sp>
        <p:nvSpPr>
          <p:cNvPr id="20" name="Right Arrow 19"/>
          <p:cNvSpPr/>
          <p:nvPr/>
        </p:nvSpPr>
        <p:spPr>
          <a:xfrm>
            <a:off x="128953" y="5122986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Incidental Motions</a:t>
            </a:r>
          </a:p>
        </p:txBody>
      </p:sp>
      <p:sp>
        <p:nvSpPr>
          <p:cNvPr id="21" name="Right Arrow 20"/>
          <p:cNvSpPr/>
          <p:nvPr/>
        </p:nvSpPr>
        <p:spPr>
          <a:xfrm>
            <a:off x="128953" y="5650524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Privileged Motions</a:t>
            </a:r>
          </a:p>
        </p:txBody>
      </p:sp>
      <p:sp>
        <p:nvSpPr>
          <p:cNvPr id="23" name="Right Arrow 22"/>
          <p:cNvSpPr/>
          <p:nvPr/>
        </p:nvSpPr>
        <p:spPr>
          <a:xfrm>
            <a:off x="128953" y="6178062"/>
            <a:ext cx="1652954" cy="527538"/>
          </a:xfrm>
          <a:prstGeom prst="rightArrow">
            <a:avLst>
              <a:gd name="adj1" fmla="val 100000"/>
              <a:gd name="adj2" fmla="val 76087"/>
            </a:avLst>
          </a:prstGeom>
          <a:solidFill>
            <a:srgbClr val="FFFF6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First Decision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</TotalTime>
  <Words>1907</Words>
  <Application>Microsoft Office PowerPoint</Application>
  <PresentationFormat>On-screen Show (4:3)</PresentationFormat>
  <Paragraphs>560</Paragraphs>
  <Slides>20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 Moss</dc:creator>
  <cp:lastModifiedBy>Jeffrey Moss</cp:lastModifiedBy>
  <cp:revision>100</cp:revision>
  <dcterms:created xsi:type="dcterms:W3CDTF">2003-02-16T21:02:38Z</dcterms:created>
  <dcterms:modified xsi:type="dcterms:W3CDTF">2017-02-25T01:07:05Z</dcterms:modified>
</cp:coreProperties>
</file>